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9" r:id="rId4"/>
    <p:sldId id="260" r:id="rId5"/>
    <p:sldId id="261" r:id="rId6"/>
    <p:sldId id="262" r:id="rId7"/>
    <p:sldId id="263" r:id="rId8"/>
    <p:sldId id="264"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7" name="Rectangle 6"/>
          <p:cNvSpPr/>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611808" y="3428998"/>
            <a:ext cx="5518066" cy="2268559"/>
          </a:xfrm>
        </p:spPr>
        <p:txBody>
          <a:bodyPr anchor="t">
            <a:normAutofit/>
          </a:bodyPr>
          <a:lstStyle>
            <a:lvl1pPr algn="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2772274" y="2268786"/>
            <a:ext cx="5357600" cy="1160213"/>
          </a:xfrm>
        </p:spPr>
        <p:txBody>
          <a:bodyPr tIns="0" anchor="b">
            <a:normAutofit/>
          </a:bodyPr>
          <a:lstStyle>
            <a:lvl1pPr marL="0" indent="0" algn="r">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9AB3A824-1A51-4B26-AD58-A6D8E14F6C04}" type="datetimeFigureOut">
              <a:rPr lang="en-US" dirty="0"/>
              <a:t>11/19/2023</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rIns="45720"/>
          <a:lstStyle/>
          <a:p>
            <a:fld id="{6D22F896-40B5-4ADD-8801-0D06FADFA095}" type="slidenum">
              <a:rPr lang="en-US" dirty="0"/>
              <a:t>‹#›</a:t>
            </a:fld>
            <a:endParaRPr lang="en-US" dirty="0"/>
          </a:p>
        </p:txBody>
      </p:sp>
      <p:sp>
        <p:nvSpPr>
          <p:cNvPr id="13" name="TextBox 12"/>
          <p:cNvSpPr txBox="1"/>
          <p:nvPr/>
        </p:nvSpPr>
        <p:spPr>
          <a:xfrm>
            <a:off x="2191282" y="3262852"/>
            <a:ext cx="415636" cy="461665"/>
          </a:xfrm>
          <a:prstGeom prst="rect">
            <a:avLst/>
          </a:prstGeom>
          <a:noFill/>
        </p:spPr>
        <p:txBody>
          <a:bodyPr wrap="square" rtlCol="0">
            <a:spAutoFit/>
          </a:bodyPr>
          <a:lstStyle/>
          <a:p>
            <a:pPr algn="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14" name="Rectangle 1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2194236"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11808" y="808056"/>
            <a:ext cx="7954091" cy="1077229"/>
          </a:xfrm>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D857E33E-8B18-4087-B112-809917729534}" type="datetimeFigureOut">
              <a:rPr lang="en-US" dirty="0"/>
              <a:t>11/19/2023</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15" name="Rectangle 1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10337141" y="416061"/>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9239380" y="805818"/>
            <a:ext cx="1326519" cy="5244126"/>
          </a:xfrm>
        </p:spPr>
        <p:txBody>
          <a:bodyPr vert="eaVert"/>
          <a:lstStyle>
            <a:lvl1pPr algn="l">
              <a:defRPr/>
            </a:lvl1pPr>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2608751" y="970410"/>
            <a:ext cx="6466903" cy="5079534"/>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D3FFE419-2371-464F-8239-3959401C3561}" type="datetimeFigureOut">
              <a:rPr lang="en-US" dirty="0"/>
              <a:t>11/19/2023</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9" name="Rectangle 2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nchor="ct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97D162C4-EDD9-4389-A98B-B87ECEA2A816}" type="datetimeFigureOut">
              <a:rPr lang="en-US" dirty="0"/>
              <a:t>11/19/2023</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
        <p:nvSpPr>
          <p:cNvPr id="7" name="TextBox 6"/>
          <p:cNvSpPr txBox="1"/>
          <p:nvPr/>
        </p:nvSpPr>
        <p:spPr>
          <a:xfrm>
            <a:off x="2194943"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4" name="Rectangle 2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2191843" y="296258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3147254"/>
            <a:ext cx="7956560" cy="1424746"/>
          </a:xfrm>
        </p:spPr>
        <p:txBody>
          <a:bodyPr anchor="t">
            <a:normAutofit/>
          </a:bodyPr>
          <a:lstStyle>
            <a:lvl1pPr algn="r">
              <a:defRPr sz="3200"/>
            </a:lvl1pPr>
          </a:lstStyle>
          <a:p>
            <a:r>
              <a:rPr lang="zh-CN" altLang="en-US"/>
              <a:t>单击此处编辑母版标题样式</a:t>
            </a:r>
            <a:endParaRPr lang="en-US" dirty="0"/>
          </a:p>
        </p:txBody>
      </p:sp>
      <p:sp>
        <p:nvSpPr>
          <p:cNvPr id="3" name="Text Placeholder 2"/>
          <p:cNvSpPr>
            <a:spLocks noGrp="1"/>
          </p:cNvSpPr>
          <p:nvPr>
            <p:ph type="body" idx="1"/>
          </p:nvPr>
        </p:nvSpPr>
        <p:spPr>
          <a:xfrm>
            <a:off x="2773968" y="2268786"/>
            <a:ext cx="7791931" cy="878468"/>
          </a:xfrm>
        </p:spPr>
        <p:txBody>
          <a:bodyPr tIns="0" anchor="b">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3E5059C3-6A89-4494-99FF-5A4D6FFD50EB}" type="datetimeFigureOut">
              <a:rPr lang="en-US" dirty="0"/>
              <a:t>11/19/2023</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6" name="Rectangle 25"/>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09873" y="805817"/>
            <a:ext cx="7950984" cy="1081705"/>
          </a:xfrm>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2605374" y="2052116"/>
            <a:ext cx="3891960" cy="399782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6666636" y="2052114"/>
            <a:ext cx="3894222" cy="3997829"/>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fld id="{CA954B2F-12DE-47F5-8894-472B206D2E1E}" type="datetimeFigureOut">
              <a:rPr lang="en-US" dirty="0"/>
              <a:t>11/19/2023</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0" name="TextBox 9"/>
          <p:cNvSpPr txBox="1"/>
          <p:nvPr/>
        </p:nvSpPr>
        <p:spPr>
          <a:xfrm>
            <a:off x="2196172" y="641223"/>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0" name="Rectangle 19"/>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2193650" y="636424"/>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805818"/>
            <a:ext cx="7956560" cy="1078348"/>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2609285" y="2052115"/>
            <a:ext cx="3896467"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2609285" y="2851331"/>
            <a:ext cx="3893623" cy="3071434"/>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6666634" y="2052115"/>
            <a:ext cx="3899798"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6666635" y="2851331"/>
            <a:ext cx="3899798" cy="3071434"/>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fld id="{3F30E46F-7819-4ACF-B48B-48222C2ACC88}" type="datetimeFigureOut">
              <a:rPr lang="en-US" dirty="0"/>
              <a:t>11/19/2023</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13" name="Rectangle 12"/>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1FAF3416-4057-4DAA-829D-4CA07428D088}" type="datetimeFigureOut">
              <a:rPr lang="en-US" dirty="0"/>
              <a:t>11/19/2023</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
        <p:nvSpPr>
          <p:cNvPr id="8" name="TextBox 7"/>
          <p:cNvSpPr txBox="1"/>
          <p:nvPr/>
        </p:nvSpPr>
        <p:spPr>
          <a:xfrm>
            <a:off x="2196172" y="64122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12" name="Rectangle 1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921D9284-D300-4297-87F7-E791DCC15DB1}" type="datetimeFigureOut">
              <a:rPr lang="en-US" dirty="0"/>
              <a:t>11/19/2023</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5" name="Rectangle 2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554154"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0323" y="1282451"/>
            <a:ext cx="2664361" cy="1903241"/>
          </a:xfrm>
        </p:spPr>
        <p:txBody>
          <a:bodyPr anchor="b">
            <a:normAutofit/>
          </a:bodyPr>
          <a:lstStyle>
            <a:lvl1pPr algn="l">
              <a:defRPr sz="2400"/>
            </a:lvl1pPr>
          </a:lstStyle>
          <a:p>
            <a:r>
              <a:rPr lang="zh-CN" altLang="en-US"/>
              <a:t>单击此处编辑母版标题样式</a:t>
            </a:r>
            <a:endParaRPr lang="en-US" dirty="0"/>
          </a:p>
        </p:txBody>
      </p:sp>
      <p:sp>
        <p:nvSpPr>
          <p:cNvPr id="3" name="Content Placeholder 2"/>
          <p:cNvSpPr>
            <a:spLocks noGrp="1"/>
          </p:cNvSpPr>
          <p:nvPr>
            <p:ph idx="1"/>
          </p:nvPr>
        </p:nvSpPr>
        <p:spPr>
          <a:xfrm>
            <a:off x="5120154" y="805818"/>
            <a:ext cx="5446278" cy="5244126"/>
          </a:xfrm>
        </p:spPr>
        <p:txBody>
          <a:bodyPr anchor="ct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1970322" y="3186154"/>
            <a:ext cx="2664361" cy="2386397"/>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37D525BB-DA17-4BA0-B3C8-3AC3ABC827E6}" type="datetimeFigureOut">
              <a:rPr lang="en-US" dirty="0"/>
              <a:t>11/19/2023</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19" name="Rectangle 1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747062" y="3229"/>
            <a:ext cx="4629734"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10" name="TextBox 9"/>
          <p:cNvSpPr txBox="1"/>
          <p:nvPr/>
        </p:nvSpPr>
        <p:spPr>
          <a:xfrm>
            <a:off x="1554686"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1241" y="1282452"/>
            <a:ext cx="3970986" cy="1900473"/>
          </a:xfrm>
        </p:spPr>
        <p:txBody>
          <a:bodyPr anchor="b">
            <a:normAutofit/>
          </a:bodyPr>
          <a:lstStyle>
            <a:lvl1pPr algn="l">
              <a:defRPr sz="3200"/>
            </a:lvl1pPr>
          </a:lstStyle>
          <a:p>
            <a:r>
              <a:rPr lang="zh-CN" altLang="en-US"/>
              <a:t>单击此处编辑母版标题样式</a:t>
            </a:r>
            <a:endParaRPr lang="en-US" dirty="0"/>
          </a:p>
        </p:txBody>
      </p:sp>
      <p:sp>
        <p:nvSpPr>
          <p:cNvPr id="4" name="Text Placeholder 3"/>
          <p:cNvSpPr>
            <a:spLocks noGrp="1"/>
          </p:cNvSpPr>
          <p:nvPr>
            <p:ph type="body" sz="half" idx="2"/>
          </p:nvPr>
        </p:nvSpPr>
        <p:spPr>
          <a:xfrm>
            <a:off x="1970322" y="3182928"/>
            <a:ext cx="3971874" cy="2386394"/>
          </a:xfrm>
        </p:spPr>
        <p:txBody>
          <a:bodyPr>
            <a:normAutofit/>
          </a:bodyPr>
          <a:lstStyle>
            <a:lvl1pPr marL="0" indent="0" algn="l">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B16C4C9A-3960-41CF-A4E9-2A8FB932454B}" type="datetimeFigureOut">
              <a:rPr lang="en-US" dirty="0"/>
              <a:t>11/19/2023</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5" name="Picture 1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8" name="Rectangle 7"/>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11808" y="808056"/>
            <a:ext cx="7958331" cy="1077229"/>
          </a:xfrm>
          <a:prstGeom prst="rect">
            <a:avLst/>
          </a:prstGeom>
        </p:spPr>
        <p:txBody>
          <a:bodyPr vert="horz" lIns="91440" tIns="45720" rIns="91440" bIns="45720" rtlCol="0" anchor="t">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2773599" y="2052116"/>
            <a:ext cx="7796540" cy="399782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rot="5400000">
            <a:off x="-810065" y="5270604"/>
            <a:ext cx="2662729" cy="182880"/>
          </a:xfrm>
          <a:prstGeom prst="rect">
            <a:avLst/>
          </a:prstGeom>
        </p:spPr>
        <p:txBody>
          <a:bodyPr vert="horz" lIns="91440" tIns="18288" rIns="91440" bIns="45720" rtlCol="0" anchor="t"/>
          <a:lstStyle>
            <a:lvl1pPr algn="r">
              <a:defRPr sz="800">
                <a:solidFill>
                  <a:schemeClr val="tx1">
                    <a:tint val="75000"/>
                  </a:schemeClr>
                </a:solidFill>
                <a:latin typeface="+mn-lt"/>
              </a:defRPr>
            </a:lvl1pPr>
          </a:lstStyle>
          <a:p>
            <a:fld id="{3CBC1C18-307B-4F68-A007-B5B542270E8D}" type="datetimeFigureOut">
              <a:rPr lang="en-US" dirty="0"/>
              <a:t>11/19/2023</a:t>
            </a:fld>
            <a:endParaRPr lang="en-US" dirty="0"/>
          </a:p>
        </p:txBody>
      </p:sp>
      <p:sp>
        <p:nvSpPr>
          <p:cNvPr id="5" name="Footer Placeholder 4"/>
          <p:cNvSpPr>
            <a:spLocks noGrp="1"/>
          </p:cNvSpPr>
          <p:nvPr>
            <p:ph type="ftr" sz="quarter" idx="3"/>
          </p:nvPr>
        </p:nvSpPr>
        <p:spPr>
          <a:xfrm rot="5400000">
            <a:off x="-2237130" y="3661144"/>
            <a:ext cx="5885352" cy="179176"/>
          </a:xfrm>
          <a:prstGeom prst="rect">
            <a:avLst/>
          </a:prstGeom>
        </p:spPr>
        <p:txBody>
          <a:bodyPr vert="horz" lIns="91440" tIns="45720" rIns="91440" bIns="18288" rtlCol="0" anchor="b"/>
          <a:lstStyle>
            <a:lvl1pPr algn="r">
              <a:defRPr sz="800">
                <a:solidFill>
                  <a:schemeClr val="tx1">
                    <a:tint val="75000"/>
                  </a:schemeClr>
                </a:solidFill>
              </a:defRPr>
            </a:lvl1pPr>
          </a:lstStyle>
          <a:p>
            <a:r>
              <a:rPr lang="en-US" dirty="0"/>
              <a:t>
              </a:t>
            </a:r>
          </a:p>
        </p:txBody>
      </p:sp>
      <p:sp>
        <p:nvSpPr>
          <p:cNvPr id="6" name="Slide Number Placeholder 5"/>
          <p:cNvSpPr>
            <a:spLocks noGrp="1"/>
          </p:cNvSpPr>
          <p:nvPr>
            <p:ph type="sldNum" sz="quarter" idx="4"/>
          </p:nvPr>
        </p:nvSpPr>
        <p:spPr>
          <a:xfrm>
            <a:off x="158407" y="164592"/>
            <a:ext cx="636727" cy="322851"/>
          </a:xfrm>
          <a:prstGeom prst="rect">
            <a:avLst/>
          </a:prstGeom>
        </p:spPr>
        <p:txBody>
          <a:bodyPr vert="horz" lIns="91440" tIns="45720" rIns="45720" bIns="45720" rtlCol="0" anchor="ctr"/>
          <a:lstStyle>
            <a:lvl1pPr algn="r">
              <a:defRPr sz="1800">
                <a:solidFill>
                  <a:schemeClr val="tx1">
                    <a:tint val="75000"/>
                  </a:schemeClr>
                </a:solidFill>
              </a:defRPr>
            </a:lvl1pPr>
          </a:lstStyle>
          <a:p>
            <a:fld id="{6D22F896-40B5-4ADD-8801-0D06FADFA095}" type="slidenum">
              <a:rPr lang="en-US" dirty="0"/>
              <a:pPr/>
              <a:t>‹#›</a:t>
            </a:fld>
            <a:endParaRPr lang="en-US" dirty="0"/>
          </a:p>
        </p:txBody>
      </p:sp>
      <p:sp>
        <p:nvSpPr>
          <p:cNvPr id="57" name="Rectangle 56"/>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p:titleStyle>
    <p:bodyStyle>
      <a:lvl1pPr marL="34448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F19C6E2-B17B-5DD1-2B60-1F86502C5BC2}"/>
              </a:ext>
            </a:extLst>
          </p:cNvPr>
          <p:cNvSpPr>
            <a:spLocks noGrp="1"/>
          </p:cNvSpPr>
          <p:nvPr>
            <p:ph type="ctrTitle"/>
          </p:nvPr>
        </p:nvSpPr>
        <p:spPr>
          <a:xfrm>
            <a:off x="1502229" y="2113383"/>
            <a:ext cx="7315200" cy="2268559"/>
          </a:xfrm>
        </p:spPr>
        <p:txBody>
          <a:bodyPr/>
          <a:lstStyle/>
          <a:p>
            <a:pPr algn="ctr"/>
            <a:r>
              <a:rPr lang="zh-CN" altLang="en-US" dirty="0"/>
              <a:t>实际问题与方程（</a:t>
            </a:r>
            <a:r>
              <a:rPr lang="en-US" altLang="zh-CN" dirty="0"/>
              <a:t>1</a:t>
            </a:r>
            <a:r>
              <a:rPr lang="zh-CN" altLang="en-US" dirty="0"/>
              <a:t>）</a:t>
            </a:r>
            <a:br>
              <a:rPr lang="en-US" altLang="zh-CN" dirty="0"/>
            </a:br>
            <a:r>
              <a:rPr lang="zh-CN" altLang="en-US" dirty="0"/>
              <a:t>说课</a:t>
            </a:r>
          </a:p>
        </p:txBody>
      </p:sp>
    </p:spTree>
    <p:extLst>
      <p:ext uri="{BB962C8B-B14F-4D97-AF65-F5344CB8AC3E}">
        <p14:creationId xmlns:p14="http://schemas.microsoft.com/office/powerpoint/2010/main" val="39772042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6D8B9E7-812B-9410-E389-6EE1BB57E8C9}"/>
              </a:ext>
            </a:extLst>
          </p:cNvPr>
          <p:cNvSpPr>
            <a:spLocks noGrp="1"/>
          </p:cNvSpPr>
          <p:nvPr>
            <p:ph type="title"/>
          </p:nvPr>
        </p:nvSpPr>
        <p:spPr/>
        <p:txBody>
          <a:bodyPr/>
          <a:lstStyle/>
          <a:p>
            <a:r>
              <a:rPr lang="zh-CN" altLang="en-US" dirty="0"/>
              <a:t>一、说教材</a:t>
            </a:r>
          </a:p>
        </p:txBody>
      </p:sp>
      <p:sp>
        <p:nvSpPr>
          <p:cNvPr id="3" name="内容占位符 2">
            <a:extLst>
              <a:ext uri="{FF2B5EF4-FFF2-40B4-BE49-F238E27FC236}">
                <a16:creationId xmlns:a16="http://schemas.microsoft.com/office/drawing/2014/main" id="{8F4B757E-C820-CAEC-B72E-373D8A085CAF}"/>
              </a:ext>
            </a:extLst>
          </p:cNvPr>
          <p:cNvSpPr>
            <a:spLocks noGrp="1"/>
          </p:cNvSpPr>
          <p:nvPr>
            <p:ph idx="1"/>
          </p:nvPr>
        </p:nvSpPr>
        <p:spPr>
          <a:xfrm>
            <a:off x="2453187" y="1549383"/>
            <a:ext cx="7796540" cy="3997828"/>
          </a:xfrm>
        </p:spPr>
        <p:txBody>
          <a:bodyPr>
            <a:normAutofit/>
          </a:bodyPr>
          <a:lstStyle/>
          <a:p>
            <a:r>
              <a:rPr lang="zh-CN" altLang="en-US" sz="2400" dirty="0"/>
              <a:t>       </a:t>
            </a:r>
            <a:r>
              <a:rPr lang="zh-CN" altLang="en-US" sz="2800" dirty="0"/>
              <a:t>在人教版小学数学五年级上册中，第五单元关于简易方程的。整个五年级数学中，解方程是学生研究方程的基础。通过列方程解决实际问题，数学与生活实际相连接，对于学生来说是非常重要的。学好这部分内容可以为学生继续研究稍复杂的方程打下基础，具有很重要的承前启后的作用。</a:t>
            </a:r>
            <a:endParaRPr lang="zh-CN" altLang="en-US" sz="2400" dirty="0"/>
          </a:p>
        </p:txBody>
      </p:sp>
    </p:spTree>
    <p:extLst>
      <p:ext uri="{BB962C8B-B14F-4D97-AF65-F5344CB8AC3E}">
        <p14:creationId xmlns:p14="http://schemas.microsoft.com/office/powerpoint/2010/main" val="35540890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03ACB39-4F77-0321-94FE-707B4365C0C1}"/>
              </a:ext>
            </a:extLst>
          </p:cNvPr>
          <p:cNvSpPr>
            <a:spLocks noGrp="1"/>
          </p:cNvSpPr>
          <p:nvPr>
            <p:ph type="title"/>
          </p:nvPr>
        </p:nvSpPr>
        <p:spPr/>
        <p:txBody>
          <a:bodyPr/>
          <a:lstStyle/>
          <a:p>
            <a:r>
              <a:rPr lang="zh-CN" altLang="en-US" dirty="0"/>
              <a:t>二、教学目标</a:t>
            </a:r>
          </a:p>
        </p:txBody>
      </p:sp>
      <p:sp>
        <p:nvSpPr>
          <p:cNvPr id="3" name="内容占位符 2">
            <a:extLst>
              <a:ext uri="{FF2B5EF4-FFF2-40B4-BE49-F238E27FC236}">
                <a16:creationId xmlns:a16="http://schemas.microsoft.com/office/drawing/2014/main" id="{938A0119-CCEF-E147-2B7F-61D22677D43D}"/>
              </a:ext>
            </a:extLst>
          </p:cNvPr>
          <p:cNvSpPr>
            <a:spLocks noGrp="1"/>
          </p:cNvSpPr>
          <p:nvPr>
            <p:ph idx="1"/>
          </p:nvPr>
        </p:nvSpPr>
        <p:spPr>
          <a:xfrm>
            <a:off x="1621861" y="990218"/>
            <a:ext cx="9069355" cy="5059726"/>
          </a:xfrm>
        </p:spPr>
        <p:txBody>
          <a:bodyPr>
            <a:normAutofit fontScale="77500" lnSpcReduction="20000"/>
          </a:bodyPr>
          <a:lstStyle/>
          <a:p>
            <a:pPr marL="6160" indent="0">
              <a:buNone/>
            </a:pPr>
            <a:br>
              <a:rPr lang="zh-CN" altLang="en-US" dirty="0"/>
            </a:br>
            <a:br>
              <a:rPr lang="zh-CN" altLang="en-US" sz="4000" dirty="0"/>
            </a:br>
            <a:r>
              <a:rPr lang="zh-CN" altLang="en-US" sz="4000" dirty="0"/>
              <a:t>       </a:t>
            </a:r>
            <a:r>
              <a:rPr lang="en-US" altLang="zh-CN" sz="4000" dirty="0"/>
              <a:t>1.</a:t>
            </a:r>
            <a:r>
              <a:rPr lang="zh-CN" altLang="en-US" sz="4000" dirty="0"/>
              <a:t>初步理解和掌握列方程解决简单的实际问题的步骤和方法，能比较熟练的解方程。</a:t>
            </a:r>
            <a:br>
              <a:rPr lang="zh-CN" altLang="en-US" sz="4000" dirty="0"/>
            </a:br>
            <a:r>
              <a:rPr lang="zh-CN" altLang="en-US" sz="4000" dirty="0"/>
              <a:t>       </a:t>
            </a:r>
            <a:r>
              <a:rPr lang="en-US" altLang="zh-CN" sz="4000" dirty="0"/>
              <a:t>2.</a:t>
            </a:r>
            <a:r>
              <a:rPr lang="zh-CN" altLang="en-US" sz="4000" dirty="0"/>
              <a:t> 借助直观图和生活经验经历通过数量之间的数量之间的等量关系列方程的过程，初步建立方程意识和建模思想，促进抽象思维的发展和提升。</a:t>
            </a:r>
            <a:endParaRPr lang="en-US" altLang="zh-CN" sz="4000" dirty="0"/>
          </a:p>
          <a:p>
            <a:pPr marL="6160" indent="0">
              <a:buNone/>
            </a:pPr>
            <a:r>
              <a:rPr lang="en-US" altLang="zh-CN" sz="4000" dirty="0"/>
              <a:t>       3.</a:t>
            </a:r>
            <a:r>
              <a:rPr lang="zh-CN" altLang="en-US" sz="4000" dirty="0"/>
              <a:t>提高学生学习数学的兴趣，探究体验数学给我们带来的乐趣。</a:t>
            </a:r>
            <a:br>
              <a:rPr lang="zh-CN" altLang="en-US" sz="4000" dirty="0"/>
            </a:br>
            <a:br>
              <a:rPr lang="zh-CN" altLang="en-US" sz="2800" dirty="0"/>
            </a:br>
            <a:endParaRPr lang="zh-CN" altLang="en-US" dirty="0"/>
          </a:p>
        </p:txBody>
      </p:sp>
    </p:spTree>
    <p:extLst>
      <p:ext uri="{BB962C8B-B14F-4D97-AF65-F5344CB8AC3E}">
        <p14:creationId xmlns:p14="http://schemas.microsoft.com/office/powerpoint/2010/main" val="19419510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B6149B8-7BD5-7393-481C-A2EF303B46CB}"/>
              </a:ext>
            </a:extLst>
          </p:cNvPr>
          <p:cNvSpPr>
            <a:spLocks noGrp="1"/>
          </p:cNvSpPr>
          <p:nvPr>
            <p:ph type="title"/>
          </p:nvPr>
        </p:nvSpPr>
        <p:spPr/>
        <p:txBody>
          <a:bodyPr/>
          <a:lstStyle/>
          <a:p>
            <a:r>
              <a:rPr lang="zh-CN" altLang="en-US" dirty="0"/>
              <a:t>三、教学重难点</a:t>
            </a:r>
          </a:p>
        </p:txBody>
      </p:sp>
      <p:sp>
        <p:nvSpPr>
          <p:cNvPr id="3" name="内容占位符 2">
            <a:extLst>
              <a:ext uri="{FF2B5EF4-FFF2-40B4-BE49-F238E27FC236}">
                <a16:creationId xmlns:a16="http://schemas.microsoft.com/office/drawing/2014/main" id="{436BDAF4-72A4-B69F-73F8-91BE81CDEACC}"/>
              </a:ext>
            </a:extLst>
          </p:cNvPr>
          <p:cNvSpPr>
            <a:spLocks noGrp="1"/>
          </p:cNvSpPr>
          <p:nvPr>
            <p:ph idx="1"/>
          </p:nvPr>
        </p:nvSpPr>
        <p:spPr>
          <a:xfrm>
            <a:off x="2509171" y="1680012"/>
            <a:ext cx="7796540" cy="3997828"/>
          </a:xfrm>
        </p:spPr>
        <p:txBody>
          <a:bodyPr/>
          <a:lstStyle/>
          <a:p>
            <a:pPr marL="6160" indent="0">
              <a:buNone/>
            </a:pPr>
            <a:br>
              <a:rPr lang="zh-CN" altLang="en-US" dirty="0"/>
            </a:br>
            <a:r>
              <a:rPr lang="zh-CN" altLang="en-US" dirty="0"/>
              <a:t>   </a:t>
            </a:r>
            <a:r>
              <a:rPr lang="zh-CN" altLang="en-US" sz="2400" dirty="0"/>
              <a:t>        </a:t>
            </a:r>
            <a:r>
              <a:rPr lang="zh-CN" altLang="en-US" sz="3600" dirty="0"/>
              <a:t>如何借用画图找出题中的等量关系，并根据等量关系列出方程又是本节课的重难点。</a:t>
            </a:r>
            <a:br>
              <a:rPr lang="zh-CN" altLang="en-US" sz="3600" dirty="0"/>
            </a:br>
            <a:endParaRPr lang="zh-CN" altLang="en-US" dirty="0"/>
          </a:p>
        </p:txBody>
      </p:sp>
    </p:spTree>
    <p:extLst>
      <p:ext uri="{BB962C8B-B14F-4D97-AF65-F5344CB8AC3E}">
        <p14:creationId xmlns:p14="http://schemas.microsoft.com/office/powerpoint/2010/main" val="37046794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D6D4472-60D2-A658-AEE6-21B3FD49BEFF}"/>
              </a:ext>
            </a:extLst>
          </p:cNvPr>
          <p:cNvSpPr>
            <a:spLocks noGrp="1"/>
          </p:cNvSpPr>
          <p:nvPr>
            <p:ph type="title"/>
          </p:nvPr>
        </p:nvSpPr>
        <p:spPr/>
        <p:txBody>
          <a:bodyPr/>
          <a:lstStyle/>
          <a:p>
            <a:r>
              <a:rPr lang="zh-CN" altLang="en-US" dirty="0"/>
              <a:t>四、教法学法</a:t>
            </a:r>
          </a:p>
        </p:txBody>
      </p:sp>
      <p:sp>
        <p:nvSpPr>
          <p:cNvPr id="3" name="内容占位符 2">
            <a:extLst>
              <a:ext uri="{FF2B5EF4-FFF2-40B4-BE49-F238E27FC236}">
                <a16:creationId xmlns:a16="http://schemas.microsoft.com/office/drawing/2014/main" id="{D1C5F744-205E-0EA2-AE21-C0058F95AD77}"/>
              </a:ext>
            </a:extLst>
          </p:cNvPr>
          <p:cNvSpPr>
            <a:spLocks noGrp="1"/>
          </p:cNvSpPr>
          <p:nvPr>
            <p:ph idx="1"/>
          </p:nvPr>
        </p:nvSpPr>
        <p:spPr>
          <a:xfrm>
            <a:off x="2456358" y="1688222"/>
            <a:ext cx="7796540" cy="3126374"/>
          </a:xfrm>
        </p:spPr>
        <p:txBody>
          <a:bodyPr>
            <a:normAutofit fontScale="92500"/>
          </a:bodyPr>
          <a:lstStyle/>
          <a:p>
            <a:pPr marL="6160" indent="0">
              <a:buNone/>
            </a:pPr>
            <a:br>
              <a:rPr lang="zh-CN" altLang="en-US" dirty="0"/>
            </a:br>
            <a:r>
              <a:rPr lang="zh-CN" altLang="en-US" sz="2800" dirty="0"/>
              <a:t>          </a:t>
            </a:r>
            <a:r>
              <a:rPr lang="zh-CN" altLang="en-US" sz="3600" dirty="0"/>
              <a:t>采用讲练结合法、谈话法、演示法、引导法来进行教学，学生通过小组讨论，自我探索完成本节课知识学习。</a:t>
            </a:r>
            <a:br>
              <a:rPr lang="zh-CN" altLang="en-US" sz="3600" dirty="0"/>
            </a:br>
            <a:endParaRPr lang="zh-CN" altLang="en-US" dirty="0"/>
          </a:p>
        </p:txBody>
      </p:sp>
    </p:spTree>
    <p:extLst>
      <p:ext uri="{BB962C8B-B14F-4D97-AF65-F5344CB8AC3E}">
        <p14:creationId xmlns:p14="http://schemas.microsoft.com/office/powerpoint/2010/main" val="7780672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A11F6BC-7EEE-7308-F999-616E24FC2057}"/>
              </a:ext>
            </a:extLst>
          </p:cNvPr>
          <p:cNvSpPr>
            <a:spLocks noGrp="1"/>
          </p:cNvSpPr>
          <p:nvPr>
            <p:ph type="title"/>
          </p:nvPr>
        </p:nvSpPr>
        <p:spPr>
          <a:xfrm>
            <a:off x="2611808" y="658766"/>
            <a:ext cx="7958331" cy="1077229"/>
          </a:xfrm>
        </p:spPr>
        <p:txBody>
          <a:bodyPr/>
          <a:lstStyle/>
          <a:p>
            <a:r>
              <a:rPr lang="zh-CN" altLang="en-US" dirty="0"/>
              <a:t>五、教学过程</a:t>
            </a:r>
          </a:p>
        </p:txBody>
      </p:sp>
      <p:sp>
        <p:nvSpPr>
          <p:cNvPr id="3" name="内容占位符 2">
            <a:extLst>
              <a:ext uri="{FF2B5EF4-FFF2-40B4-BE49-F238E27FC236}">
                <a16:creationId xmlns:a16="http://schemas.microsoft.com/office/drawing/2014/main" id="{9C9C511D-4CD4-43BA-52BE-FEB07CCEBE60}"/>
              </a:ext>
            </a:extLst>
          </p:cNvPr>
          <p:cNvSpPr>
            <a:spLocks noGrp="1"/>
          </p:cNvSpPr>
          <p:nvPr>
            <p:ph idx="1"/>
          </p:nvPr>
        </p:nvSpPr>
        <p:spPr>
          <a:xfrm>
            <a:off x="1621861" y="1408922"/>
            <a:ext cx="9088017" cy="5579707"/>
          </a:xfrm>
        </p:spPr>
        <p:txBody>
          <a:bodyPr>
            <a:normAutofit/>
          </a:bodyPr>
          <a:lstStyle/>
          <a:p>
            <a:r>
              <a:rPr lang="zh-CN" altLang="en-US" sz="2400" dirty="0"/>
              <a:t>（一）复习引入</a:t>
            </a:r>
            <a:br>
              <a:rPr lang="zh-CN" altLang="en-US" sz="2400" dirty="0"/>
            </a:br>
            <a:r>
              <a:rPr lang="zh-CN" altLang="en-US" sz="2400" dirty="0"/>
              <a:t>       通过几个简单的问题来引导学生准确地找出数量关系，从而使他们明白解决问题的重中之重在于找出数量关系。</a:t>
            </a:r>
            <a:br>
              <a:rPr lang="zh-CN" altLang="en-US" sz="2400" dirty="0"/>
            </a:br>
            <a:r>
              <a:rPr lang="zh-CN" altLang="en-US" sz="2400" dirty="0"/>
              <a:t>（二）探究新知</a:t>
            </a:r>
            <a:br>
              <a:rPr lang="zh-CN" altLang="en-US" sz="2400" dirty="0"/>
            </a:br>
            <a:r>
              <a:rPr lang="zh-CN" altLang="en-US" sz="2400" dirty="0"/>
              <a:t>       数学来源于生活，数学与生活是紧密相联系的。所以新知探究的部分我将从生活中跳远成绩，超出部分，与实际成绩的关系引出本节的知识，三者之间的等量关系。</a:t>
            </a:r>
            <a:br>
              <a:rPr lang="zh-CN" altLang="en-US" sz="2400" dirty="0"/>
            </a:br>
            <a:r>
              <a:rPr lang="zh-CN" altLang="en-US" sz="2400" dirty="0"/>
              <a:t>      设计意图： 学生是课堂的主题，将课堂还给学生，让学生做课堂的主人是新课改要求下的基本要求，所以让学生自主去探索知识获得知识的重要途径。小组讨论是他们交流经验的主要形式。有收有放，才会让课堂依然掌握在教师的手里。</a:t>
            </a:r>
            <a:br>
              <a:rPr lang="zh-CN" altLang="en-US" sz="2400" dirty="0"/>
            </a:br>
            <a:endParaRPr lang="zh-CN" altLang="en-US" sz="2400" dirty="0"/>
          </a:p>
        </p:txBody>
      </p:sp>
    </p:spTree>
    <p:extLst>
      <p:ext uri="{BB962C8B-B14F-4D97-AF65-F5344CB8AC3E}">
        <p14:creationId xmlns:p14="http://schemas.microsoft.com/office/powerpoint/2010/main" val="21993069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E9B8D2C-9083-712D-D0C1-DE739E710D75}"/>
              </a:ext>
            </a:extLst>
          </p:cNvPr>
          <p:cNvSpPr>
            <a:spLocks noGrp="1"/>
          </p:cNvSpPr>
          <p:nvPr>
            <p:ph type="title"/>
          </p:nvPr>
        </p:nvSpPr>
        <p:spPr/>
        <p:txBody>
          <a:bodyPr/>
          <a:lstStyle/>
          <a:p>
            <a:r>
              <a:rPr lang="zh-CN" altLang="en-US" dirty="0"/>
              <a:t>五、教学过程</a:t>
            </a:r>
          </a:p>
        </p:txBody>
      </p:sp>
      <p:sp>
        <p:nvSpPr>
          <p:cNvPr id="3" name="内容占位符 2">
            <a:extLst>
              <a:ext uri="{FF2B5EF4-FFF2-40B4-BE49-F238E27FC236}">
                <a16:creationId xmlns:a16="http://schemas.microsoft.com/office/drawing/2014/main" id="{3D706029-B390-32B7-2CDE-FD0DAA77D195}"/>
              </a:ext>
            </a:extLst>
          </p:cNvPr>
          <p:cNvSpPr>
            <a:spLocks noGrp="1"/>
          </p:cNvSpPr>
          <p:nvPr>
            <p:ph idx="1"/>
          </p:nvPr>
        </p:nvSpPr>
        <p:spPr>
          <a:xfrm>
            <a:off x="1828799" y="1781528"/>
            <a:ext cx="8920065" cy="4268416"/>
          </a:xfrm>
        </p:spPr>
        <p:txBody>
          <a:bodyPr>
            <a:normAutofit fontScale="92500"/>
          </a:bodyPr>
          <a:lstStyle/>
          <a:p>
            <a:r>
              <a:rPr lang="zh-CN" altLang="en-US" sz="2800" dirty="0"/>
              <a:t>（三）巩固练习</a:t>
            </a:r>
            <a:br>
              <a:rPr lang="zh-CN" altLang="en-US" sz="2800" dirty="0"/>
            </a:br>
            <a:r>
              <a:rPr lang="zh-CN" altLang="en-US" sz="2800" dirty="0"/>
              <a:t>   让学生完成课本做一做一道题和优化设计的一道题。</a:t>
            </a:r>
            <a:br>
              <a:rPr lang="zh-CN" altLang="en-US" sz="2800" dirty="0"/>
            </a:br>
            <a:r>
              <a:rPr lang="zh-CN" altLang="en-US" sz="2800" dirty="0"/>
              <a:t>    及时得到巩固才能让学生记住知识，所以练习是十分必要的。在这里让学生去做一做，动手去实践所学到的知识。</a:t>
            </a:r>
            <a:endParaRPr lang="en-US" altLang="zh-CN" sz="2800" dirty="0"/>
          </a:p>
          <a:p>
            <a:r>
              <a:rPr lang="zh-CN" altLang="en-US" sz="2800" dirty="0"/>
              <a:t>（四）课堂小结</a:t>
            </a:r>
            <a:br>
              <a:rPr lang="zh-CN" altLang="en-US" sz="2800" dirty="0"/>
            </a:br>
            <a:r>
              <a:rPr lang="zh-CN" altLang="en-US" sz="2800" dirty="0"/>
              <a:t>师：这节课学习了什么？用方程解决问题应注意哪些问题？（列方程解应用题，关键是要找出题目中的等量关系，根据等量关系式假设未知数为</a:t>
            </a:r>
            <a:r>
              <a:rPr lang="en-US" altLang="zh-CN" sz="2800" dirty="0"/>
              <a:t>x </a:t>
            </a:r>
            <a:r>
              <a:rPr lang="zh-CN" altLang="en-US" sz="2800" dirty="0"/>
              <a:t>，然后再列方程解应用题。）</a:t>
            </a:r>
          </a:p>
        </p:txBody>
      </p:sp>
    </p:spTree>
    <p:extLst>
      <p:ext uri="{BB962C8B-B14F-4D97-AF65-F5344CB8AC3E}">
        <p14:creationId xmlns:p14="http://schemas.microsoft.com/office/powerpoint/2010/main" val="21287070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2EC6881-9D1A-388D-B76D-C53791F23856}"/>
              </a:ext>
            </a:extLst>
          </p:cNvPr>
          <p:cNvSpPr>
            <a:spLocks noGrp="1"/>
          </p:cNvSpPr>
          <p:nvPr>
            <p:ph type="title"/>
          </p:nvPr>
        </p:nvSpPr>
        <p:spPr>
          <a:xfrm>
            <a:off x="2705115" y="508426"/>
            <a:ext cx="7958331" cy="1077229"/>
          </a:xfrm>
        </p:spPr>
        <p:txBody>
          <a:bodyPr/>
          <a:lstStyle/>
          <a:p>
            <a:r>
              <a:rPr lang="zh-CN" altLang="en-US" dirty="0"/>
              <a:t>六、板书设计</a:t>
            </a:r>
          </a:p>
        </p:txBody>
      </p:sp>
      <p:sp>
        <p:nvSpPr>
          <p:cNvPr id="3" name="内容占位符 2">
            <a:extLst>
              <a:ext uri="{FF2B5EF4-FFF2-40B4-BE49-F238E27FC236}">
                <a16:creationId xmlns:a16="http://schemas.microsoft.com/office/drawing/2014/main" id="{44920532-E0ED-95F2-D651-9D1986030C49}"/>
              </a:ext>
            </a:extLst>
          </p:cNvPr>
          <p:cNvSpPr>
            <a:spLocks noGrp="1"/>
          </p:cNvSpPr>
          <p:nvPr>
            <p:ph idx="1"/>
          </p:nvPr>
        </p:nvSpPr>
        <p:spPr>
          <a:xfrm>
            <a:off x="1150775" y="923730"/>
            <a:ext cx="9890449" cy="5934269"/>
          </a:xfrm>
        </p:spPr>
        <p:txBody>
          <a:bodyPr>
            <a:normAutofit/>
          </a:bodyPr>
          <a:lstStyle/>
          <a:p>
            <a:pPr marL="6160" indent="0">
              <a:buNone/>
            </a:pPr>
            <a:r>
              <a:rPr lang="zh-CN" altLang="en-US" sz="2800" dirty="0"/>
              <a:t>                               实际问题与方程</a:t>
            </a:r>
            <a:r>
              <a:rPr lang="en-US" altLang="zh-CN" sz="2800" dirty="0"/>
              <a:t>(</a:t>
            </a:r>
            <a:r>
              <a:rPr lang="zh-CN" altLang="en-US" sz="2800" dirty="0"/>
              <a:t>一</a:t>
            </a:r>
            <a:r>
              <a:rPr lang="en-US" altLang="zh-CN" sz="2800" dirty="0"/>
              <a:t>)                               </a:t>
            </a:r>
            <a:br>
              <a:rPr lang="en-US" altLang="zh-CN" sz="2800" dirty="0"/>
            </a:br>
            <a:r>
              <a:rPr lang="en-US" altLang="zh-CN" sz="2800" dirty="0"/>
              <a:t>                       </a:t>
            </a:r>
            <a:r>
              <a:rPr lang="zh-CN" altLang="en-US" sz="2800" dirty="0"/>
              <a:t>解：设学校原跳远纪录是</a:t>
            </a:r>
            <a:r>
              <a:rPr lang="en-US" altLang="zh-CN" sz="2800" dirty="0"/>
              <a:t>x m</a:t>
            </a:r>
            <a:r>
              <a:rPr lang="zh-CN" altLang="en-US" sz="2800" dirty="0"/>
              <a:t>。      </a:t>
            </a:r>
            <a:br>
              <a:rPr lang="zh-CN" altLang="en-US" sz="2800" dirty="0"/>
            </a:br>
            <a:r>
              <a:rPr lang="zh-CN" altLang="en-US" sz="2800" dirty="0"/>
              <a:t>            </a:t>
            </a:r>
            <a:r>
              <a:rPr lang="en-US" altLang="zh-CN" sz="2800" dirty="0"/>
              <a:t>x </a:t>
            </a:r>
            <a:r>
              <a:rPr lang="zh-CN" altLang="en-US" sz="2800" dirty="0"/>
              <a:t>＋</a:t>
            </a:r>
            <a:r>
              <a:rPr lang="en-US" altLang="zh-CN" sz="2800" dirty="0"/>
              <a:t>0.06=4.21                      4.21-x=0.06</a:t>
            </a:r>
            <a:br>
              <a:rPr lang="en-US" altLang="zh-CN" sz="2800" dirty="0"/>
            </a:br>
            <a:r>
              <a:rPr lang="en-US" altLang="zh-CN" sz="2800" dirty="0"/>
              <a:t>    x </a:t>
            </a:r>
            <a:r>
              <a:rPr lang="zh-CN" altLang="en-US" sz="2800" dirty="0"/>
              <a:t>＋</a:t>
            </a:r>
            <a:r>
              <a:rPr lang="en-US" altLang="zh-CN" sz="2800" dirty="0"/>
              <a:t>0.06-0.06=4.21-0.06          4.21-x+x=0.06+x                                        </a:t>
            </a:r>
            <a:br>
              <a:rPr lang="en-US" altLang="zh-CN" sz="2800" dirty="0"/>
            </a:br>
            <a:r>
              <a:rPr lang="en-US" altLang="zh-CN" sz="2800" dirty="0"/>
              <a:t>                       x =4.15                         4.21=0.06+x</a:t>
            </a:r>
          </a:p>
          <a:p>
            <a:pPr marL="6160" indent="0">
              <a:buNone/>
            </a:pPr>
            <a:r>
              <a:rPr lang="en-US" altLang="zh-CN" sz="2800" dirty="0"/>
              <a:t>                                                    4.21-0.06=x+0.06-0.06</a:t>
            </a:r>
          </a:p>
          <a:p>
            <a:pPr marL="6160" indent="0">
              <a:buNone/>
            </a:pPr>
            <a:r>
              <a:rPr lang="en-US" altLang="zh-CN" sz="2800" dirty="0"/>
              <a:t>                                                            4.15=x</a:t>
            </a:r>
            <a:br>
              <a:rPr lang="en-US" altLang="zh-CN" sz="2800" dirty="0"/>
            </a:br>
            <a:r>
              <a:rPr lang="zh-CN" altLang="en-US" sz="2800" dirty="0"/>
              <a:t>                     答：学校原跳远纪录是</a:t>
            </a:r>
            <a:r>
              <a:rPr lang="en-US" altLang="zh-CN" sz="2800" dirty="0"/>
              <a:t>4.15m</a:t>
            </a:r>
            <a:r>
              <a:rPr lang="zh-CN" altLang="en-US" sz="2800" dirty="0"/>
              <a:t>。                    </a:t>
            </a:r>
            <a:endParaRPr lang="en-US" altLang="zh-CN" sz="2800" dirty="0"/>
          </a:p>
          <a:p>
            <a:pPr marL="6160" indent="0">
              <a:buNone/>
            </a:pPr>
            <a:r>
              <a:rPr lang="zh-CN" altLang="en-US" sz="2800"/>
              <a:t> 解决步骤</a:t>
            </a:r>
            <a:r>
              <a:rPr lang="zh-CN" altLang="en-US" sz="2800" dirty="0"/>
              <a:t>：</a:t>
            </a:r>
            <a:r>
              <a:rPr lang="zh-CN" altLang="en-US" sz="2800" b="1" dirty="0"/>
              <a:t>（</a:t>
            </a:r>
            <a:r>
              <a:rPr lang="en-US" altLang="zh-CN" sz="2800" b="1" dirty="0"/>
              <a:t>1</a:t>
            </a:r>
            <a:r>
              <a:rPr lang="zh-CN" altLang="en-US" sz="2800" b="1" dirty="0"/>
              <a:t>）设  （</a:t>
            </a:r>
            <a:r>
              <a:rPr lang="en-US" altLang="zh-CN" sz="2800" b="1" dirty="0"/>
              <a:t>2</a:t>
            </a:r>
            <a:r>
              <a:rPr lang="zh-CN" altLang="en-US" sz="2800" b="1" dirty="0"/>
              <a:t>）找  （</a:t>
            </a:r>
            <a:r>
              <a:rPr lang="en-US" altLang="zh-CN" sz="2800" b="1" dirty="0"/>
              <a:t>3</a:t>
            </a:r>
            <a:r>
              <a:rPr lang="zh-CN" altLang="en-US" sz="2800" b="1" dirty="0"/>
              <a:t>）列  （</a:t>
            </a:r>
            <a:r>
              <a:rPr lang="en-US" altLang="zh-CN" sz="2800" b="1" dirty="0"/>
              <a:t>4</a:t>
            </a:r>
            <a:r>
              <a:rPr lang="zh-CN" altLang="en-US" sz="2800" b="1" dirty="0"/>
              <a:t>）解  （</a:t>
            </a:r>
            <a:r>
              <a:rPr lang="en-US" altLang="zh-CN" sz="2800" b="1" dirty="0"/>
              <a:t>5</a:t>
            </a:r>
            <a:r>
              <a:rPr lang="zh-CN" altLang="en-US" sz="2800" b="1" dirty="0"/>
              <a:t>）检  （</a:t>
            </a:r>
            <a:r>
              <a:rPr lang="en-US" altLang="zh-CN" sz="2800" b="1" dirty="0"/>
              <a:t>6</a:t>
            </a:r>
            <a:r>
              <a:rPr lang="zh-CN" altLang="en-US" sz="2800" b="1" dirty="0"/>
              <a:t>）答</a:t>
            </a:r>
            <a:endParaRPr lang="en-US" altLang="zh-CN" sz="2800" b="1" dirty="0"/>
          </a:p>
        </p:txBody>
      </p:sp>
    </p:spTree>
    <p:extLst>
      <p:ext uri="{BB962C8B-B14F-4D97-AF65-F5344CB8AC3E}">
        <p14:creationId xmlns:p14="http://schemas.microsoft.com/office/powerpoint/2010/main" val="24760470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麦迪逊">
  <a:themeElements>
    <a:clrScheme name="Madison">
      <a:dk1>
        <a:sysClr val="windowText" lastClr="000000"/>
      </a:dk1>
      <a:lt1>
        <a:sysClr val="window" lastClr="FFFFFF"/>
      </a:lt1>
      <a:dk2>
        <a:srgbClr val="2D251F"/>
      </a:dk2>
      <a:lt2>
        <a:srgbClr val="FAE9C5"/>
      </a:lt2>
      <a:accent1>
        <a:srgbClr val="ED3846"/>
      </a:accent1>
      <a:accent2>
        <a:srgbClr val="F87184"/>
      </a:accent2>
      <a:accent3>
        <a:srgbClr val="EC9DA9"/>
      </a:accent3>
      <a:accent4>
        <a:srgbClr val="ECC190"/>
      </a:accent4>
      <a:accent5>
        <a:srgbClr val="FFB268"/>
      </a:accent5>
      <a:accent6>
        <a:srgbClr val="F98657"/>
      </a:accent6>
      <a:hlink>
        <a:srgbClr val="B97669"/>
      </a:hlink>
      <a:folHlink>
        <a:srgbClr val="9E9483"/>
      </a:folHlink>
    </a:clrScheme>
    <a:fontScheme name="Madison">
      <a:majorFont>
        <a:latin typeface="Arial" panose="020B0604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adison" id="{025CB5FB-2DD3-45EE-B6F0-CC461540EB19}" vid="{BCCF8060-3FCB-4641-B728-8A589529B13F}"/>
    </a:ext>
  </a:extLst>
</a:theme>
</file>

<file path=docProps/app.xml><?xml version="1.0" encoding="utf-8"?>
<Properties xmlns="http://schemas.openxmlformats.org/officeDocument/2006/extended-properties" xmlns:vt="http://schemas.openxmlformats.org/officeDocument/2006/docPropsVTypes">
  <Template>TM16401375[[fn=麦迪逊]]</Template>
  <TotalTime>97</TotalTime>
  <Words>641</Words>
  <Application>Microsoft Office PowerPoint</Application>
  <PresentationFormat>宽屏</PresentationFormat>
  <Paragraphs>20</Paragraphs>
  <Slides>8</Slides>
  <Notes>0</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8</vt:i4>
      </vt:variant>
    </vt:vector>
  </HeadingPairs>
  <TitlesOfParts>
    <vt:vector size="13" baseType="lpstr">
      <vt:lpstr>Arial</vt:lpstr>
      <vt:lpstr>MS Shell Dlg 2</vt:lpstr>
      <vt:lpstr>Wingdings</vt:lpstr>
      <vt:lpstr>Wingdings 3</vt:lpstr>
      <vt:lpstr>麦迪逊</vt:lpstr>
      <vt:lpstr>实际问题与方程（1） 说课</vt:lpstr>
      <vt:lpstr>一、说教材</vt:lpstr>
      <vt:lpstr>二、教学目标</vt:lpstr>
      <vt:lpstr>三、教学重难点</vt:lpstr>
      <vt:lpstr>四、教法学法</vt:lpstr>
      <vt:lpstr>五、教学过程</vt:lpstr>
      <vt:lpstr>五、教学过程</vt:lpstr>
      <vt:lpstr>六、板书设计</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实际问题与方程（1） 说课</dc:title>
  <dc:creator>不桑 尕</dc:creator>
  <cp:lastModifiedBy>不桑 尕</cp:lastModifiedBy>
  <cp:revision>11</cp:revision>
  <dcterms:created xsi:type="dcterms:W3CDTF">2023-11-18T05:02:19Z</dcterms:created>
  <dcterms:modified xsi:type="dcterms:W3CDTF">2023-11-19T11:28:11Z</dcterms:modified>
</cp:coreProperties>
</file>