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80" r:id="rId6"/>
    <p:sldId id="286" r:id="rId7"/>
    <p:sldId id="287" r:id="rId8"/>
    <p:sldId id="288" r:id="rId9"/>
    <p:sldId id="289" r:id="rId10"/>
    <p:sldId id="269" r:id="rId11"/>
    <p:sldId id="291" r:id="rId12"/>
    <p:sldId id="293" r:id="rId13"/>
    <p:sldId id="281" r:id="rId14"/>
    <p:sldId id="315" r:id="rId15"/>
    <p:sldId id="316" r:id="rId16"/>
    <p:sldId id="278" r:id="rId17"/>
    <p:sldId id="279" r:id="rId18"/>
    <p:sldId id="284" r:id="rId19"/>
  </p:sldIdLst>
  <p:sldSz cx="12192000" cy="6858000"/>
  <p:notesSz cx="7103745" cy="10234295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7AC"/>
    <a:srgbClr val="CF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66" autoAdjust="0"/>
  </p:normalViewPr>
  <p:slideViewPr>
    <p:cSldViewPr snapToGrid="0">
      <p:cViewPr>
        <p:scale>
          <a:sx n="50" d="100"/>
          <a:sy n="50" d="100"/>
        </p:scale>
        <p:origin x="-396" y="-1656"/>
      </p:cViewPr>
      <p:guideLst>
        <p:guide orient="horz" pos="2160"/>
        <p:guide pos="37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7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2700" y="19113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453356" y="151560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61062" r="8388" b="15583"/>
          <a:stretch>
            <a:fillRect/>
          </a:stretch>
        </p:blipFill>
        <p:spPr>
          <a:xfrm>
            <a:off x="-205838" y="5062693"/>
            <a:ext cx="12397838" cy="1883840"/>
          </a:xfrm>
          <a:prstGeom prst="rect">
            <a:avLst/>
          </a:prstGeom>
        </p:spPr>
      </p:pic>
      <p:pic>
        <p:nvPicPr>
          <p:cNvPr id="4" name="图片 3" descr="2a06c627363145ed25b0d63429c2f1fb61078adc15cae-TxOgh1_fw658"/>
          <p:cNvPicPr>
            <a:picLocks noChangeAspect="1"/>
          </p:cNvPicPr>
          <p:nvPr userDrawn="1"/>
        </p:nvPicPr>
        <p:blipFill rotWithShape="1">
          <a:blip r:embed="rId4" cstate="screen"/>
          <a:srcRect l="5542" b="4434"/>
          <a:stretch>
            <a:fillRect/>
          </a:stretch>
        </p:blipFill>
        <p:spPr>
          <a:xfrm>
            <a:off x="9592067" y="0"/>
            <a:ext cx="2275437" cy="230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FD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千库网47026d67c0d1ab35d2793e36e83d8c87"/>
          <p:cNvPicPr>
            <a:picLocks noChangeAspect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>
          <a:xfrm>
            <a:off x="-6985" y="57785"/>
            <a:ext cx="7315835" cy="24853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5.xml"/><Relationship Id="rId4" Type="http://schemas.openxmlformats.org/officeDocument/2006/relationships/themeOverride" Target="../theme/themeOverride3.xml"/><Relationship Id="rId3" Type="http://schemas.openxmlformats.org/officeDocument/2006/relationships/image" Target="../media/image8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5.xml"/><Relationship Id="rId4" Type="http://schemas.openxmlformats.org/officeDocument/2006/relationships/themeOverride" Target="../theme/themeOverride4.xml"/><Relationship Id="rId3" Type="http://schemas.openxmlformats.org/officeDocument/2006/relationships/image" Target="../media/image8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5.xml"/><Relationship Id="rId4" Type="http://schemas.openxmlformats.org/officeDocument/2006/relationships/themeOverride" Target="../theme/themeOverride5.xml"/><Relationship Id="rId3" Type="http://schemas.openxmlformats.org/officeDocument/2006/relationships/image" Target="../media/image8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slide16.xml"/><Relationship Id="rId7" Type="http://schemas.openxmlformats.org/officeDocument/2006/relationships/tags" Target="../tags/tag3.xml"/><Relationship Id="rId6" Type="http://schemas.openxmlformats.org/officeDocument/2006/relationships/slide" Target="slide1.xml"/><Relationship Id="rId5" Type="http://schemas.openxmlformats.org/officeDocument/2006/relationships/tags" Target="../tags/tag2.xml"/><Relationship Id="rId4" Type="http://schemas.openxmlformats.org/officeDocument/2006/relationships/slide" Target="slide5.xml"/><Relationship Id="rId3" Type="http://schemas.openxmlformats.org/officeDocument/2006/relationships/tags" Target="../tags/tag1.xml"/><Relationship Id="rId21" Type="http://schemas.openxmlformats.org/officeDocument/2006/relationships/notesSlide" Target="../notesSlides/notesSlide2.xml"/><Relationship Id="rId20" Type="http://schemas.openxmlformats.org/officeDocument/2006/relationships/slideLayout" Target="../slideLayouts/slideLayout5.xml"/><Relationship Id="rId2" Type="http://schemas.openxmlformats.org/officeDocument/2006/relationships/slide" Target="slide11.xml"/><Relationship Id="rId19" Type="http://schemas.openxmlformats.org/officeDocument/2006/relationships/tags" Target="../tags/tag12.xml"/><Relationship Id="rId18" Type="http://schemas.openxmlformats.org/officeDocument/2006/relationships/tags" Target="../tags/tag11.xml"/><Relationship Id="rId17" Type="http://schemas.openxmlformats.org/officeDocument/2006/relationships/image" Target="../media/image7.png"/><Relationship Id="rId16" Type="http://schemas.openxmlformats.org/officeDocument/2006/relationships/image" Target="../media/image6.png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5.xml"/><Relationship Id="rId6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8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5.xml"/><Relationship Id="rId5" Type="http://schemas.openxmlformats.org/officeDocument/2006/relationships/themeOverride" Target="../theme/themeOverride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 descr="千库网47026d67c0d1ab35d2793e36e83d8c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" y="2435225"/>
            <a:ext cx="12129770" cy="4422775"/>
          </a:xfrm>
          <a:prstGeom prst="rect">
            <a:avLst/>
          </a:prstGeom>
        </p:spPr>
      </p:pic>
      <p:sp>
        <p:nvSpPr>
          <p:cNvPr id="5" name="文本框 8"/>
          <p:cNvSpPr txBox="1"/>
          <p:nvPr/>
        </p:nvSpPr>
        <p:spPr>
          <a:xfrm>
            <a:off x="3624800" y="1509595"/>
            <a:ext cx="496633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这儿真美说课 </a:t>
            </a:r>
            <a:endParaRPr lang="zh-CN" altLang="en-US" sz="6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3624586" y="3450888"/>
            <a:ext cx="50869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汇报人</a:t>
            </a:r>
            <a:r>
              <a:rPr lang="zh-CN" altLang="en-US" sz="2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：张廷静</a:t>
            </a:r>
            <a:r>
              <a:rPr lang="en-US" altLang="zh-CN" sz="2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时</a:t>
            </a: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间</a:t>
            </a:r>
            <a:r>
              <a:rPr lang="zh-CN" altLang="en-US" sz="2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en-US" altLang="zh-CN" sz="2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2023</a:t>
            </a:r>
            <a:r>
              <a:rPr lang="zh-CN" altLang="en-US" sz="2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11</a:t>
            </a:r>
            <a:r>
              <a:rPr lang="zh-CN" altLang="en-US" sz="2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r>
              <a:rPr lang="en-US" altLang="zh-CN" sz="2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21</a:t>
            </a:r>
            <a:r>
              <a:rPr lang="zh-CN" altLang="en-US" sz="2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日</a:t>
            </a:r>
            <a:endParaRPr lang="zh-CN" altLang="en-US" sz="2000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4231" y="2472333"/>
            <a:ext cx="2178825" cy="4588103"/>
            <a:chOff x="1301394" y="2263941"/>
            <a:chExt cx="2178825" cy="458810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/>
            <a:srcRect l="5074" t="30323" r="61962" b="20769"/>
            <a:stretch>
              <a:fillRect/>
            </a:stretch>
          </p:blipFill>
          <p:spPr>
            <a:xfrm>
              <a:off x="1301394" y="2263941"/>
              <a:ext cx="2178825" cy="458810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943547" y="3862601"/>
              <a:ext cx="1315421" cy="276997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screen"/>
          <a:srcRect t="18339" b="3895"/>
          <a:stretch>
            <a:fillRect/>
          </a:stretch>
        </p:blipFill>
        <p:spPr>
          <a:xfrm>
            <a:off x="723900" y="1244921"/>
            <a:ext cx="3646540" cy="4599118"/>
          </a:xfrm>
          <a:prstGeom prst="rect">
            <a:avLst/>
          </a:prstGeom>
        </p:spPr>
      </p:pic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4807307" y="1493980"/>
            <a:ext cx="6123542" cy="45231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 fontAlgn="auto">
              <a:lnSpc>
                <a:spcPct val="20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教学中我主要通过学生参与式的教学模式，釆取朗读法、讨论法、探究法等教学方法，配合现代教学手段，使学生积极参与到教学活动中来，乐于学，勤于思考。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indent="457200" fontAlgn="auto">
              <a:lnSpc>
                <a:spcPct val="20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在学法上，新课程标准倡导"自主、合作、探究"的学习方式，于是我将 "学习的主动权还给学生"。通过自主朗读、合作交流、讨论探究等方式展开，并要求学生在交流学习中勾画出优美词句，真正让语文教学的课堂变成学生的学堂。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Titl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58273" y="2694949"/>
            <a:ext cx="5111556" cy="63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 fontScale="9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说教学过程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MH_Number"/>
          <p:cNvSpPr/>
          <p:nvPr>
            <p:custDataLst>
              <p:tags r:id="rId2"/>
            </p:custDataLst>
          </p:nvPr>
        </p:nvSpPr>
        <p:spPr>
          <a:xfrm rot="413314">
            <a:off x="3185490" y="2694404"/>
            <a:ext cx="622631" cy="673903"/>
          </a:xfrm>
          <a:custGeom>
            <a:avLst/>
            <a:gdLst>
              <a:gd name="connsiteX0" fmla="*/ 370244 w 370244"/>
              <a:gd name="connsiteY0" fmla="*/ 0 h 400732"/>
              <a:gd name="connsiteX1" fmla="*/ 325083 w 370244"/>
              <a:gd name="connsiteY1" fmla="*/ 361458 h 400732"/>
              <a:gd name="connsiteX2" fmla="*/ 0 w 370244"/>
              <a:gd name="connsiteY2" fmla="*/ 400732 h 400732"/>
              <a:gd name="connsiteX3" fmla="*/ 45161 w 370244"/>
              <a:gd name="connsiteY3" fmla="*/ 39274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400732">
                <a:moveTo>
                  <a:pt x="370244" y="0"/>
                </a:moveTo>
                <a:lnTo>
                  <a:pt x="325083" y="361458"/>
                </a:lnTo>
                <a:lnTo>
                  <a:pt x="0" y="400732"/>
                </a:lnTo>
                <a:lnTo>
                  <a:pt x="45161" y="3927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3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314948">
            <a:off x="4651719" y="4550752"/>
            <a:ext cx="3240063" cy="164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Titl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58273" y="2694949"/>
            <a:ext cx="5111556" cy="63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 fontScale="9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说教学过程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MH_Number"/>
          <p:cNvSpPr/>
          <p:nvPr>
            <p:custDataLst>
              <p:tags r:id="rId2"/>
            </p:custDataLst>
          </p:nvPr>
        </p:nvSpPr>
        <p:spPr>
          <a:xfrm rot="413314">
            <a:off x="3185490" y="2694404"/>
            <a:ext cx="622631" cy="673903"/>
          </a:xfrm>
          <a:custGeom>
            <a:avLst/>
            <a:gdLst>
              <a:gd name="connsiteX0" fmla="*/ 370244 w 370244"/>
              <a:gd name="connsiteY0" fmla="*/ 0 h 400732"/>
              <a:gd name="connsiteX1" fmla="*/ 325083 w 370244"/>
              <a:gd name="connsiteY1" fmla="*/ 361458 h 400732"/>
              <a:gd name="connsiteX2" fmla="*/ 0 w 370244"/>
              <a:gd name="connsiteY2" fmla="*/ 400732 h 400732"/>
              <a:gd name="connsiteX3" fmla="*/ 45161 w 370244"/>
              <a:gd name="connsiteY3" fmla="*/ 39274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400732">
                <a:moveTo>
                  <a:pt x="370244" y="0"/>
                </a:moveTo>
                <a:lnTo>
                  <a:pt x="325083" y="361458"/>
                </a:lnTo>
                <a:lnTo>
                  <a:pt x="0" y="400732"/>
                </a:lnTo>
                <a:lnTo>
                  <a:pt x="45161" y="3927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3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314948">
            <a:off x="4651719" y="4550752"/>
            <a:ext cx="3240063" cy="164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Titl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58273" y="2694949"/>
            <a:ext cx="5111556" cy="63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 fontScale="9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说教学过程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MH_Number"/>
          <p:cNvSpPr/>
          <p:nvPr>
            <p:custDataLst>
              <p:tags r:id="rId2"/>
            </p:custDataLst>
          </p:nvPr>
        </p:nvSpPr>
        <p:spPr>
          <a:xfrm rot="413314">
            <a:off x="3185490" y="2694404"/>
            <a:ext cx="622631" cy="673903"/>
          </a:xfrm>
          <a:custGeom>
            <a:avLst/>
            <a:gdLst>
              <a:gd name="connsiteX0" fmla="*/ 370244 w 370244"/>
              <a:gd name="connsiteY0" fmla="*/ 0 h 400732"/>
              <a:gd name="connsiteX1" fmla="*/ 325083 w 370244"/>
              <a:gd name="connsiteY1" fmla="*/ 361458 h 400732"/>
              <a:gd name="connsiteX2" fmla="*/ 0 w 370244"/>
              <a:gd name="connsiteY2" fmla="*/ 400732 h 400732"/>
              <a:gd name="connsiteX3" fmla="*/ 45161 w 370244"/>
              <a:gd name="connsiteY3" fmla="*/ 39274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400732">
                <a:moveTo>
                  <a:pt x="370244" y="0"/>
                </a:moveTo>
                <a:lnTo>
                  <a:pt x="325083" y="361458"/>
                </a:lnTo>
                <a:lnTo>
                  <a:pt x="0" y="400732"/>
                </a:lnTo>
                <a:lnTo>
                  <a:pt x="45161" y="3927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3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314948">
            <a:off x="4651719" y="4550752"/>
            <a:ext cx="3240063" cy="164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淘宝网chenying0907出品 6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767958" y="2310181"/>
            <a:ext cx="3747008" cy="30997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0090" y="795655"/>
            <a:ext cx="7407910" cy="475678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457200" algn="l" fontAlgn="auto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（一）欣赏图片，激发情趣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457200" algn="l" fontAlgn="auto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欣赏雄伟壮观的长城、世人瞩目的天安门、广阔无边的大海图片，及家乡的视频。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457200" algn="l" fontAlgn="auto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统编教材注重习作的实践性和交际性，本环节借助课前让学生观察身边的美景，让学生了解了家乡的美景和习作言之有物。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457200" algn="l" fontAlgn="auto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（二）回顾课文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457200" algn="l" fontAlgn="auto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出示第六单元学习所学的壮丽山河美景图，交流写作方法。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457200" algn="l" fontAlgn="auto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（三）借助例句，探讨“围绕一个意思写”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457200" algn="l" fontAlgn="auto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1.自读提示明要求。写的时候，试着运用从课文中学到的方法，围绕一个意思写。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457200" algn="l" fontAlgn="auto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2.借助经典段落，回顾学法。帮助学生回顾课文中围绕一个意思写。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457200" algn="l" fontAlgn="auto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3.交流例句，猜内容，感受不同表达。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457200" algn="l" fontAlgn="auto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4.借助任务单，说一说关键句，并了解不同的位置。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457200" algn="l" fontAlgn="auto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教材给习作提供了很好的范例。在明确了本次的习作要求后，带着学生回忆本单元学习的方法，帮助学生思考如何围绕一个意思来介绍自己身边的美景。然后借助习作教材中的例句，指导学生明白例句中是围绕哪个意思写的，再让学生借助观察记录单，指导学生用一句话来概括介绍自己发现的美景，让学生在口头交流、分享中，梳理习作内容，理清习作思路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淘宝网chenying0907出品 6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435610" y="2782570"/>
            <a:ext cx="4647565" cy="28041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83175" y="1340485"/>
            <a:ext cx="5960745" cy="475107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</a:rPr>
              <a:t>（四）借助任务单，练表达，习方法</a:t>
            </a: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</a:rPr>
              <a:t>1.借助任务单进行习作</a:t>
            </a: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</a:rPr>
              <a:t>2.师巡视，对习作有困难的进行个别指导</a:t>
            </a: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</a:rPr>
              <a:t>3.出示习作评价，展示习作</a:t>
            </a: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</a:rPr>
              <a:t>4.运用新学的词语，丰富表达</a:t>
            </a: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</a:rPr>
              <a:t>学生的习作能力是在一次次的习作实践中习得并提高的。学生初次试写时，再次借助观察单，围绕“是否围绕一个意思来介绍”和“样子是否清楚”进行习作，引导学生在习作中用上自己平时积累的词语，建构起积累与表达之间的桥梁。写好后集体展示、评议，创设交流分享的情境，让习作服务于交际。</a:t>
            </a: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 descr="千库网47026d67c0d1ab35d2793e36e83d8c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" y="2435225"/>
            <a:ext cx="12129770" cy="4422775"/>
          </a:xfrm>
          <a:prstGeom prst="rect">
            <a:avLst/>
          </a:prstGeom>
        </p:spPr>
      </p:pic>
      <p:sp>
        <p:nvSpPr>
          <p:cNvPr id="5" name="文本框 8"/>
          <p:cNvSpPr txBox="1"/>
          <p:nvPr/>
        </p:nvSpPr>
        <p:spPr>
          <a:xfrm>
            <a:off x="3598969" y="2276835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感谢您的观看！</a:t>
            </a:r>
            <a:endParaRPr lang="zh-CN" altLang="en-US" sz="6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4231" y="2472333"/>
            <a:ext cx="2178825" cy="4588103"/>
            <a:chOff x="1301394" y="2263941"/>
            <a:chExt cx="2178825" cy="458810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/>
            <a:srcRect l="5074" t="30323" r="61962" b="20769"/>
            <a:stretch>
              <a:fillRect/>
            </a:stretch>
          </p:blipFill>
          <p:spPr>
            <a:xfrm>
              <a:off x="1301394" y="2263941"/>
              <a:ext cx="2178825" cy="458810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943547" y="3862601"/>
              <a:ext cx="1315421" cy="276997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47026d67c0d1ab35d2793e36e83d8c87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002665" y="191135"/>
            <a:ext cx="7315835" cy="248539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520985" y="2143888"/>
            <a:ext cx="9136442" cy="3388590"/>
            <a:chOff x="1520985" y="2143888"/>
            <a:chExt cx="9136442" cy="3388590"/>
          </a:xfrm>
        </p:grpSpPr>
        <p:sp>
          <p:nvSpPr>
            <p:cNvPr id="5" name="MH_Entry_1">
              <a:hlinkClick r:id="rId2" action="ppaction://hlinksldjump"/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874641" y="2143888"/>
              <a:ext cx="3782786" cy="718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说教材</a:t>
              </a:r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MH_Entry_2">
              <a:hlinkClick r:id="rId4" action="ppaction://hlinksldjump"/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01019" y="3032047"/>
              <a:ext cx="3796871" cy="718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说教学目标</a:t>
              </a:r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MH_Entry_3">
              <a:hlinkClick r:id="rId6" action="ppaction://hlinksldjump"/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492849" y="3920208"/>
              <a:ext cx="3782786" cy="72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说学情</a:t>
              </a:r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MH_Entry_4">
              <a:hlinkClick r:id="rId8" action="ppaction://hlinksldjump"/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20985" y="4810270"/>
              <a:ext cx="3796871" cy="72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说</a:t>
              </a:r>
              <a:r>
                <a:rPr lang="zh-CN" alt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教法学法</a:t>
              </a:r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MH_Number_1">
              <a:hlinkClick r:id="rId2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rot="413314">
              <a:off x="6176688" y="2280124"/>
              <a:ext cx="460775" cy="498719"/>
            </a:xfrm>
            <a:custGeom>
              <a:avLst/>
              <a:gdLst>
                <a:gd name="connsiteX0" fmla="*/ 370244 w 370244"/>
                <a:gd name="connsiteY0" fmla="*/ 0 h 400732"/>
                <a:gd name="connsiteX1" fmla="*/ 325083 w 370244"/>
                <a:gd name="connsiteY1" fmla="*/ 361458 h 400732"/>
                <a:gd name="connsiteX2" fmla="*/ 0 w 370244"/>
                <a:gd name="connsiteY2" fmla="*/ 400732 h 400732"/>
                <a:gd name="connsiteX3" fmla="*/ 45161 w 370244"/>
                <a:gd name="connsiteY3" fmla="*/ 39274 h 40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244" h="400732">
                  <a:moveTo>
                    <a:pt x="370244" y="0"/>
                  </a:moveTo>
                  <a:lnTo>
                    <a:pt x="325083" y="361458"/>
                  </a:lnTo>
                  <a:lnTo>
                    <a:pt x="0" y="400732"/>
                  </a:lnTo>
                  <a:lnTo>
                    <a:pt x="45161" y="392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</a:t>
              </a:r>
              <a:endParaRPr lang="zh-CN" altLang="en-US"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0" name="MH_Number_2">
              <a:hlinkClick r:id="rId4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 rot="413314">
              <a:off x="5981019" y="3171404"/>
              <a:ext cx="460776" cy="498718"/>
            </a:xfrm>
            <a:custGeom>
              <a:avLst/>
              <a:gdLst>
                <a:gd name="connsiteX0" fmla="*/ 45161 w 370245"/>
                <a:gd name="connsiteY0" fmla="*/ 39273 h 400731"/>
                <a:gd name="connsiteX1" fmla="*/ 370245 w 370245"/>
                <a:gd name="connsiteY1" fmla="*/ 0 h 400731"/>
                <a:gd name="connsiteX2" fmla="*/ 325083 w 370245"/>
                <a:gd name="connsiteY2" fmla="*/ 361458 h 400731"/>
                <a:gd name="connsiteX3" fmla="*/ 0 w 370245"/>
                <a:gd name="connsiteY3" fmla="*/ 400731 h 40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245" h="400731">
                  <a:moveTo>
                    <a:pt x="45161" y="39273"/>
                  </a:moveTo>
                  <a:lnTo>
                    <a:pt x="370245" y="0"/>
                  </a:lnTo>
                  <a:lnTo>
                    <a:pt x="325083" y="361458"/>
                  </a:lnTo>
                  <a:lnTo>
                    <a:pt x="0" y="4007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endParaRPr lang="zh-CN" altLang="en-US"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1" name="MH_Number_3">
              <a:hlinkClick r:id="rId6" action="ppaction://hlinksldjump"/>
            </p:cNvPr>
            <p:cNvSpPr/>
            <p:nvPr>
              <p:custDataLst>
                <p:tags r:id="rId12"/>
              </p:custDataLst>
            </p:nvPr>
          </p:nvSpPr>
          <p:spPr>
            <a:xfrm rot="413314">
              <a:off x="5785348" y="4062679"/>
              <a:ext cx="460775" cy="498719"/>
            </a:xfrm>
            <a:custGeom>
              <a:avLst/>
              <a:gdLst>
                <a:gd name="connsiteX0" fmla="*/ 370244 w 370244"/>
                <a:gd name="connsiteY0" fmla="*/ 0 h 400732"/>
                <a:gd name="connsiteX1" fmla="*/ 325083 w 370244"/>
                <a:gd name="connsiteY1" fmla="*/ 361458 h 400732"/>
                <a:gd name="connsiteX2" fmla="*/ 0 w 370244"/>
                <a:gd name="connsiteY2" fmla="*/ 400732 h 400732"/>
                <a:gd name="connsiteX3" fmla="*/ 45161 w 370244"/>
                <a:gd name="connsiteY3" fmla="*/ 39274 h 40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244" h="400732">
                  <a:moveTo>
                    <a:pt x="370244" y="0"/>
                  </a:moveTo>
                  <a:lnTo>
                    <a:pt x="325083" y="361458"/>
                  </a:lnTo>
                  <a:lnTo>
                    <a:pt x="0" y="400732"/>
                  </a:lnTo>
                  <a:lnTo>
                    <a:pt x="45161" y="392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</a:t>
              </a:r>
              <a:endParaRPr lang="zh-CN" altLang="en-US"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" name="MH_Number_4">
              <a:hlinkClick r:id="rId8" action="ppaction://hlinksldjump"/>
            </p:cNvPr>
            <p:cNvSpPr/>
            <p:nvPr>
              <p:custDataLst>
                <p:tags r:id="rId13"/>
              </p:custDataLst>
            </p:nvPr>
          </p:nvSpPr>
          <p:spPr>
            <a:xfrm rot="413314">
              <a:off x="5589570" y="4953959"/>
              <a:ext cx="460987" cy="496970"/>
            </a:xfrm>
            <a:custGeom>
              <a:avLst/>
              <a:gdLst>
                <a:gd name="connsiteX0" fmla="*/ 45331 w 370414"/>
                <a:gd name="connsiteY0" fmla="*/ 39273 h 399327"/>
                <a:gd name="connsiteX1" fmla="*/ 370414 w 370414"/>
                <a:gd name="connsiteY1" fmla="*/ 0 h 399327"/>
                <a:gd name="connsiteX2" fmla="*/ 325084 w 370414"/>
                <a:gd name="connsiteY2" fmla="*/ 360054 h 399327"/>
                <a:gd name="connsiteX3" fmla="*/ 0 w 370414"/>
                <a:gd name="connsiteY3" fmla="*/ 399327 h 39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414" h="399327">
                  <a:moveTo>
                    <a:pt x="45331" y="39273"/>
                  </a:moveTo>
                  <a:lnTo>
                    <a:pt x="370414" y="0"/>
                  </a:lnTo>
                  <a:lnTo>
                    <a:pt x="325084" y="360054"/>
                  </a:lnTo>
                  <a:lnTo>
                    <a:pt x="0" y="3993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</a:t>
              </a:r>
              <a:endParaRPr lang="zh-CN" altLang="en-US"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58438" y="204282"/>
            <a:ext cx="4018764" cy="1229547"/>
            <a:chOff x="4477538" y="128083"/>
            <a:chExt cx="3106116" cy="1148592"/>
          </a:xfrm>
        </p:grpSpPr>
        <p:sp>
          <p:nvSpPr>
            <p:cNvPr id="13" name="MH_Others_1"/>
            <p:cNvSpPr txBox="1"/>
            <p:nvPr>
              <p:custDataLst>
                <p:tags r:id="rId14"/>
              </p:custDataLst>
            </p:nvPr>
          </p:nvSpPr>
          <p:spPr>
            <a:xfrm>
              <a:off x="4477538" y="128083"/>
              <a:ext cx="1125063" cy="114859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>
                <a:defRPr/>
              </a:pPr>
              <a:r>
                <a:rPr lang="en-US" altLang="zh-CN" sz="13800" b="1" spc="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</a:t>
              </a:r>
              <a:endParaRPr lang="zh-CN" altLang="en-US" sz="6600" b="1" spc="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5" name="MH_Others_3"/>
            <p:cNvSpPr/>
            <p:nvPr>
              <p:custDataLst>
                <p:tags r:id="rId15"/>
              </p:custDataLst>
            </p:nvPr>
          </p:nvSpPr>
          <p:spPr>
            <a:xfrm>
              <a:off x="5394230" y="384680"/>
              <a:ext cx="2189424" cy="536294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altLang="zh-CN" sz="4400" b="1" spc="3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O</a:t>
              </a:r>
              <a:r>
                <a:rPr lang="en-US" altLang="zh-CN" sz="4400" b="1" spc="3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</a:t>
              </a:r>
              <a:r>
                <a:rPr lang="en-US" altLang="zh-CN" sz="4400" b="1" spc="3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</a:t>
              </a:r>
              <a:r>
                <a:rPr lang="en-US" altLang="zh-CN" sz="4400" b="1" spc="3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E</a:t>
              </a:r>
              <a:r>
                <a:rPr lang="en-US" altLang="zh-CN" sz="4400" b="1" spc="3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</a:t>
              </a:r>
              <a:r>
                <a:rPr lang="en-US" altLang="zh-CN" sz="4400" b="1" spc="3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</a:t>
              </a:r>
              <a:r>
                <a:rPr lang="en-US" altLang="zh-CN" sz="4400" b="1" spc="3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S</a:t>
              </a:r>
              <a:endParaRPr lang="zh-CN" altLang="en-US" sz="3600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04232" y="3145571"/>
            <a:ext cx="1859114" cy="3914865"/>
            <a:chOff x="1301394" y="2263941"/>
            <a:chExt cx="2178825" cy="458810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6" cstate="screen"/>
            <a:srcRect l="5074" t="30323" r="61962" b="20769"/>
            <a:stretch>
              <a:fillRect/>
            </a:stretch>
          </p:blipFill>
          <p:spPr>
            <a:xfrm>
              <a:off x="1301394" y="2263941"/>
              <a:ext cx="2178825" cy="458810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7" cstate="screen"/>
            <a:srcRect/>
            <a:stretch>
              <a:fillRect/>
            </a:stretch>
          </p:blipFill>
          <p:spPr>
            <a:xfrm>
              <a:off x="1943547" y="3862601"/>
              <a:ext cx="1315421" cy="2769974"/>
            </a:xfrm>
            <a:prstGeom prst="rect">
              <a:avLst/>
            </a:prstGeom>
          </p:spPr>
        </p:pic>
      </p:grpSp>
      <p:sp>
        <p:nvSpPr>
          <p:cNvPr id="14" name="MH_Number_4">
            <a:hlinkClick r:id="rId8" action="ppaction://hlinksldjump"/>
          </p:cNvPr>
          <p:cNvSpPr/>
          <p:nvPr>
            <p:custDataLst>
              <p:tags r:id="rId18"/>
            </p:custDataLst>
          </p:nvPr>
        </p:nvSpPr>
        <p:spPr>
          <a:xfrm rot="413314">
            <a:off x="5267625" y="6350324"/>
            <a:ext cx="460987" cy="496970"/>
          </a:xfrm>
          <a:custGeom>
            <a:avLst/>
            <a:gdLst>
              <a:gd name="connsiteX0" fmla="*/ 45331 w 370414"/>
              <a:gd name="connsiteY0" fmla="*/ 39273 h 399327"/>
              <a:gd name="connsiteX1" fmla="*/ 370414 w 370414"/>
              <a:gd name="connsiteY1" fmla="*/ 0 h 399327"/>
              <a:gd name="connsiteX2" fmla="*/ 325084 w 370414"/>
              <a:gd name="connsiteY2" fmla="*/ 360054 h 399327"/>
              <a:gd name="connsiteX3" fmla="*/ 0 w 370414"/>
              <a:gd name="connsiteY3" fmla="*/ 399327 h 39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414" h="399327">
                <a:moveTo>
                  <a:pt x="45331" y="39273"/>
                </a:moveTo>
                <a:lnTo>
                  <a:pt x="370414" y="0"/>
                </a:lnTo>
                <a:lnTo>
                  <a:pt x="325084" y="360054"/>
                </a:lnTo>
                <a:lnTo>
                  <a:pt x="0" y="3993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anchor="ctr">
            <a:noAutofit/>
          </a:bodyPr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" name="MH_Number_3">
            <a:hlinkClick r:id="rId6" action="ppaction://hlinksldjump"/>
          </p:cNvPr>
          <p:cNvSpPr/>
          <p:nvPr>
            <p:custDataLst>
              <p:tags r:id="rId19"/>
            </p:custDataLst>
          </p:nvPr>
        </p:nvSpPr>
        <p:spPr>
          <a:xfrm rot="413314">
            <a:off x="5404348" y="5629224"/>
            <a:ext cx="460775" cy="498719"/>
          </a:xfrm>
          <a:custGeom>
            <a:avLst/>
            <a:gdLst>
              <a:gd name="connsiteX0" fmla="*/ 370244 w 370244"/>
              <a:gd name="connsiteY0" fmla="*/ 0 h 400732"/>
              <a:gd name="connsiteX1" fmla="*/ 325083 w 370244"/>
              <a:gd name="connsiteY1" fmla="*/ 361458 h 400732"/>
              <a:gd name="connsiteX2" fmla="*/ 0 w 370244"/>
              <a:gd name="connsiteY2" fmla="*/ 400732 h 400732"/>
              <a:gd name="connsiteX3" fmla="*/ 45161 w 370244"/>
              <a:gd name="connsiteY3" fmla="*/ 39274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400732">
                <a:moveTo>
                  <a:pt x="370244" y="0"/>
                </a:moveTo>
                <a:lnTo>
                  <a:pt x="325083" y="361458"/>
                </a:lnTo>
                <a:lnTo>
                  <a:pt x="0" y="400732"/>
                </a:lnTo>
                <a:lnTo>
                  <a:pt x="45161" y="392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anchor="ctr">
            <a:noAutofit/>
          </a:bodyPr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95065" y="5594985"/>
            <a:ext cx="406400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说教学过程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94380" y="632460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说教学反思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Titl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58273" y="2656849"/>
            <a:ext cx="5111556" cy="63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 lnSpcReduction="1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说教材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MH_Number"/>
          <p:cNvSpPr/>
          <p:nvPr>
            <p:custDataLst>
              <p:tags r:id="rId2"/>
            </p:custDataLst>
          </p:nvPr>
        </p:nvSpPr>
        <p:spPr>
          <a:xfrm rot="413314">
            <a:off x="3185490" y="2656304"/>
            <a:ext cx="622631" cy="673903"/>
          </a:xfrm>
          <a:custGeom>
            <a:avLst/>
            <a:gdLst>
              <a:gd name="connsiteX0" fmla="*/ 370244 w 370244"/>
              <a:gd name="connsiteY0" fmla="*/ 0 h 400732"/>
              <a:gd name="connsiteX1" fmla="*/ 325083 w 370244"/>
              <a:gd name="connsiteY1" fmla="*/ 361458 h 400732"/>
              <a:gd name="connsiteX2" fmla="*/ 0 w 370244"/>
              <a:gd name="connsiteY2" fmla="*/ 400732 h 400732"/>
              <a:gd name="connsiteX3" fmla="*/ 45161 w 370244"/>
              <a:gd name="connsiteY3" fmla="*/ 39274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400732">
                <a:moveTo>
                  <a:pt x="370244" y="0"/>
                </a:moveTo>
                <a:lnTo>
                  <a:pt x="325083" y="361458"/>
                </a:lnTo>
                <a:lnTo>
                  <a:pt x="0" y="400732"/>
                </a:lnTo>
                <a:lnTo>
                  <a:pt x="45161" y="3927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3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314948">
            <a:off x="4480269" y="3696526"/>
            <a:ext cx="3240063" cy="164754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04232" y="3145571"/>
            <a:ext cx="1859114" cy="3914865"/>
            <a:chOff x="1301394" y="2263941"/>
            <a:chExt cx="2178825" cy="458810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screen"/>
            <a:srcRect l="5074" t="30323" r="61962" b="20769"/>
            <a:stretch>
              <a:fillRect/>
            </a:stretch>
          </p:blipFill>
          <p:spPr>
            <a:xfrm>
              <a:off x="1301394" y="2263941"/>
              <a:ext cx="2178825" cy="458810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943547" y="3862601"/>
              <a:ext cx="1315421" cy="276997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22535" y="1996690"/>
            <a:ext cx="5075238" cy="3359154"/>
            <a:chOff x="248552" y="2501667"/>
            <a:chExt cx="5075238" cy="3359154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248552" y="3069992"/>
              <a:ext cx="50752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4" name="Group 85"/>
            <p:cNvGrpSpPr/>
            <p:nvPr/>
          </p:nvGrpSpPr>
          <p:grpSpPr bwMode="auto">
            <a:xfrm>
              <a:off x="716867" y="2501668"/>
              <a:ext cx="668338" cy="3070226"/>
              <a:chOff x="1655" y="1570"/>
              <a:chExt cx="421" cy="1934"/>
            </a:xfrm>
          </p:grpSpPr>
          <p:grpSp>
            <p:nvGrpSpPr>
              <p:cNvPr id="44" name="Group 25"/>
              <p:cNvGrpSpPr/>
              <p:nvPr/>
            </p:nvGrpSpPr>
            <p:grpSpPr bwMode="auto">
              <a:xfrm>
                <a:off x="1655" y="1814"/>
                <a:ext cx="417" cy="1406"/>
                <a:chOff x="930" y="1752"/>
                <a:chExt cx="348" cy="1406"/>
              </a:xfrm>
            </p:grpSpPr>
            <p:grpSp>
              <p:nvGrpSpPr>
                <p:cNvPr id="47" name="Group 24"/>
                <p:cNvGrpSpPr/>
                <p:nvPr/>
              </p:nvGrpSpPr>
              <p:grpSpPr bwMode="auto">
                <a:xfrm>
                  <a:off x="930" y="1754"/>
                  <a:ext cx="68" cy="113"/>
                  <a:chOff x="839" y="1752"/>
                  <a:chExt cx="68" cy="113"/>
                </a:xfrm>
              </p:grpSpPr>
              <p:sp>
                <p:nvSpPr>
                  <p:cNvPr id="51" name="Freeform 9"/>
                  <p:cNvSpPr/>
                  <p:nvPr/>
                </p:nvSpPr>
                <p:spPr bwMode="auto">
                  <a:xfrm>
                    <a:off x="839" y="1752"/>
                    <a:ext cx="68" cy="113"/>
                  </a:xfrm>
                  <a:custGeom>
                    <a:avLst/>
                    <a:gdLst>
                      <a:gd name="T0" fmla="*/ 68 w 114"/>
                      <a:gd name="T1" fmla="*/ 0 h 113"/>
                      <a:gd name="T2" fmla="*/ 68 w 114"/>
                      <a:gd name="T3" fmla="*/ 113 h 113"/>
                      <a:gd name="T4" fmla="*/ 0 w 114"/>
                      <a:gd name="T5" fmla="*/ 113 h 113"/>
                      <a:gd name="T6" fmla="*/ 68 w 114"/>
                      <a:gd name="T7" fmla="*/ 0 h 11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14" h="113">
                        <a:moveTo>
                          <a:pt x="114" y="0"/>
                        </a:moveTo>
                        <a:lnTo>
                          <a:pt x="114" y="113"/>
                        </a:lnTo>
                        <a:lnTo>
                          <a:pt x="0" y="113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prstDash val="solid"/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2" name="Freeform 10"/>
                  <p:cNvSpPr/>
                  <p:nvPr/>
                </p:nvSpPr>
                <p:spPr bwMode="auto">
                  <a:xfrm>
                    <a:off x="839" y="1752"/>
                    <a:ext cx="68" cy="113"/>
                  </a:xfrm>
                  <a:custGeom>
                    <a:avLst/>
                    <a:gdLst>
                      <a:gd name="T0" fmla="*/ 68 w 114"/>
                      <a:gd name="T1" fmla="*/ 0 h 113"/>
                      <a:gd name="T2" fmla="*/ 68 w 114"/>
                      <a:gd name="T3" fmla="*/ 113 h 113"/>
                      <a:gd name="T4" fmla="*/ 0 w 114"/>
                      <a:gd name="T5" fmla="*/ 113 h 113"/>
                      <a:gd name="T6" fmla="*/ 68 w 114"/>
                      <a:gd name="T7" fmla="*/ 0 h 11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14" h="113">
                        <a:moveTo>
                          <a:pt x="114" y="0"/>
                        </a:moveTo>
                        <a:lnTo>
                          <a:pt x="114" y="113"/>
                        </a:lnTo>
                        <a:lnTo>
                          <a:pt x="0" y="113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5098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prstDash val="solid"/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" name="Group 20"/>
                <p:cNvGrpSpPr/>
                <p:nvPr/>
              </p:nvGrpSpPr>
              <p:grpSpPr bwMode="auto">
                <a:xfrm>
                  <a:off x="998" y="1752"/>
                  <a:ext cx="280" cy="1406"/>
                  <a:chOff x="907" y="1752"/>
                  <a:chExt cx="453" cy="1996"/>
                </a:xfrm>
              </p:grpSpPr>
              <p:sp>
                <p:nvSpPr>
                  <p:cNvPr id="49" name="Freeform 21"/>
                  <p:cNvSpPr/>
                  <p:nvPr/>
                </p:nvSpPr>
                <p:spPr bwMode="auto">
                  <a:xfrm>
                    <a:off x="1202" y="1752"/>
                    <a:ext cx="158" cy="1928"/>
                  </a:xfrm>
                  <a:custGeom>
                    <a:avLst/>
                    <a:gdLst>
                      <a:gd name="T0" fmla="*/ 90 w 158"/>
                      <a:gd name="T1" fmla="*/ 0 h 1928"/>
                      <a:gd name="T2" fmla="*/ 158 w 158"/>
                      <a:gd name="T3" fmla="*/ 1928 h 1928"/>
                      <a:gd name="T4" fmla="*/ 0 w 158"/>
                      <a:gd name="T5" fmla="*/ 1928 h 1928"/>
                      <a:gd name="T6" fmla="*/ 90 w 158"/>
                      <a:gd name="T7" fmla="*/ 0 h 19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8" h="1928">
                        <a:moveTo>
                          <a:pt x="90" y="0"/>
                        </a:moveTo>
                        <a:lnTo>
                          <a:pt x="158" y="1928"/>
                        </a:lnTo>
                        <a:lnTo>
                          <a:pt x="0" y="1928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88888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prstDash val="solid"/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907" y="1752"/>
                    <a:ext cx="385" cy="1996"/>
                  </a:xfrm>
                  <a:prstGeom prst="rect">
                    <a:avLst/>
                  </a:prstGeom>
                  <a:solidFill>
                    <a:srgbClr val="ECCAC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5" name="Text Box 69"/>
              <p:cNvSpPr txBox="1">
                <a:spLocks noChangeArrowheads="1"/>
              </p:cNvSpPr>
              <p:nvPr/>
            </p:nvSpPr>
            <p:spPr bwMode="auto">
              <a:xfrm>
                <a:off x="1701" y="3271"/>
                <a:ext cx="37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800" dirty="0">
                    <a:solidFill>
                      <a:schemeClr val="tx1"/>
                    </a:solidFill>
                    <a:ea typeface="黑体" panose="02010609060101010101" pitchFamily="2" charset="-122"/>
                  </a:rPr>
                  <a:t>text</a:t>
                </a:r>
                <a:endParaRPr lang="zh-CN" altLang="en-US" sz="1800" dirty="0">
                  <a:solidFill>
                    <a:schemeClr val="tx1"/>
                  </a:solidFill>
                  <a:ea typeface="黑体" panose="02010609060101010101" pitchFamily="2" charset="-122"/>
                </a:endParaRPr>
              </a:p>
            </p:txBody>
          </p:sp>
          <p:sp>
            <p:nvSpPr>
              <p:cNvPr id="46" name="Text Box 74"/>
              <p:cNvSpPr txBox="1">
                <a:spLocks noChangeArrowheads="1"/>
              </p:cNvSpPr>
              <p:nvPr/>
            </p:nvSpPr>
            <p:spPr bwMode="auto">
              <a:xfrm>
                <a:off x="1689" y="1570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400" dirty="0">
                    <a:solidFill>
                      <a:schemeClr val="tx1"/>
                    </a:solidFill>
                    <a:ea typeface="黑体" panose="02010609060101010101" pitchFamily="2" charset="-122"/>
                  </a:rPr>
                  <a:t>1200</a:t>
                </a:r>
                <a:endParaRPr lang="en-US" altLang="zh-CN" sz="1400" dirty="0">
                  <a:solidFill>
                    <a:schemeClr val="tx1"/>
                  </a:solidFill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5" name="Group 84"/>
            <p:cNvGrpSpPr/>
            <p:nvPr/>
          </p:nvGrpSpPr>
          <p:grpSpPr bwMode="auto">
            <a:xfrm>
              <a:off x="1545540" y="2501667"/>
              <a:ext cx="660400" cy="2530475"/>
              <a:chOff x="2177" y="1570"/>
              <a:chExt cx="416" cy="1594"/>
            </a:xfrm>
          </p:grpSpPr>
          <p:grpSp>
            <p:nvGrpSpPr>
              <p:cNvPr id="35" name="Group 75"/>
              <p:cNvGrpSpPr/>
              <p:nvPr/>
            </p:nvGrpSpPr>
            <p:grpSpPr bwMode="auto">
              <a:xfrm>
                <a:off x="2177" y="1814"/>
                <a:ext cx="416" cy="1111"/>
                <a:chOff x="2247" y="1814"/>
                <a:chExt cx="346" cy="1111"/>
              </a:xfrm>
            </p:grpSpPr>
            <p:grpSp>
              <p:nvGrpSpPr>
                <p:cNvPr id="38" name="Group 57"/>
                <p:cNvGrpSpPr/>
                <p:nvPr/>
              </p:nvGrpSpPr>
              <p:grpSpPr bwMode="auto">
                <a:xfrm>
                  <a:off x="2247" y="1816"/>
                  <a:ext cx="68" cy="113"/>
                  <a:chOff x="2247" y="1816"/>
                  <a:chExt cx="68" cy="113"/>
                </a:xfrm>
              </p:grpSpPr>
              <p:sp>
                <p:nvSpPr>
                  <p:cNvPr id="42" name="Freeform 28"/>
                  <p:cNvSpPr/>
                  <p:nvPr/>
                </p:nvSpPr>
                <p:spPr bwMode="auto">
                  <a:xfrm>
                    <a:off x="2247" y="1816"/>
                    <a:ext cx="68" cy="113"/>
                  </a:xfrm>
                  <a:custGeom>
                    <a:avLst/>
                    <a:gdLst>
                      <a:gd name="T0" fmla="*/ 68 w 114"/>
                      <a:gd name="T1" fmla="*/ 0 h 113"/>
                      <a:gd name="T2" fmla="*/ 68 w 114"/>
                      <a:gd name="T3" fmla="*/ 113 h 113"/>
                      <a:gd name="T4" fmla="*/ 0 w 114"/>
                      <a:gd name="T5" fmla="*/ 113 h 113"/>
                      <a:gd name="T6" fmla="*/ 68 w 114"/>
                      <a:gd name="T7" fmla="*/ 0 h 11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14" h="113">
                        <a:moveTo>
                          <a:pt x="114" y="0"/>
                        </a:moveTo>
                        <a:lnTo>
                          <a:pt x="114" y="113"/>
                        </a:lnTo>
                        <a:lnTo>
                          <a:pt x="0" y="113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prstDash val="solid"/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3" name="Freeform 29"/>
                  <p:cNvSpPr/>
                  <p:nvPr/>
                </p:nvSpPr>
                <p:spPr bwMode="auto">
                  <a:xfrm>
                    <a:off x="2247" y="1816"/>
                    <a:ext cx="68" cy="113"/>
                  </a:xfrm>
                  <a:custGeom>
                    <a:avLst/>
                    <a:gdLst>
                      <a:gd name="T0" fmla="*/ 68 w 114"/>
                      <a:gd name="T1" fmla="*/ 0 h 113"/>
                      <a:gd name="T2" fmla="*/ 68 w 114"/>
                      <a:gd name="T3" fmla="*/ 113 h 113"/>
                      <a:gd name="T4" fmla="*/ 0 w 114"/>
                      <a:gd name="T5" fmla="*/ 113 h 113"/>
                      <a:gd name="T6" fmla="*/ 68 w 114"/>
                      <a:gd name="T7" fmla="*/ 0 h 11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14" h="113">
                        <a:moveTo>
                          <a:pt x="114" y="0"/>
                        </a:moveTo>
                        <a:lnTo>
                          <a:pt x="114" y="113"/>
                        </a:lnTo>
                        <a:lnTo>
                          <a:pt x="0" y="113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5098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prstDash val="solid"/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9" name="Group 30"/>
                <p:cNvGrpSpPr/>
                <p:nvPr/>
              </p:nvGrpSpPr>
              <p:grpSpPr bwMode="auto">
                <a:xfrm>
                  <a:off x="2313" y="1814"/>
                  <a:ext cx="280" cy="1111"/>
                  <a:chOff x="907" y="1752"/>
                  <a:chExt cx="453" cy="1996"/>
                </a:xfrm>
              </p:grpSpPr>
              <p:sp>
                <p:nvSpPr>
                  <p:cNvPr id="40" name="Freeform 31"/>
                  <p:cNvSpPr/>
                  <p:nvPr/>
                </p:nvSpPr>
                <p:spPr bwMode="auto">
                  <a:xfrm>
                    <a:off x="1202" y="1752"/>
                    <a:ext cx="158" cy="1928"/>
                  </a:xfrm>
                  <a:custGeom>
                    <a:avLst/>
                    <a:gdLst>
                      <a:gd name="T0" fmla="*/ 90 w 158"/>
                      <a:gd name="T1" fmla="*/ 0 h 1928"/>
                      <a:gd name="T2" fmla="*/ 158 w 158"/>
                      <a:gd name="T3" fmla="*/ 1928 h 1928"/>
                      <a:gd name="T4" fmla="*/ 0 w 158"/>
                      <a:gd name="T5" fmla="*/ 1928 h 1928"/>
                      <a:gd name="T6" fmla="*/ 90 w 158"/>
                      <a:gd name="T7" fmla="*/ 0 h 19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8" h="1928">
                        <a:moveTo>
                          <a:pt x="90" y="0"/>
                        </a:moveTo>
                        <a:lnTo>
                          <a:pt x="158" y="1928"/>
                        </a:lnTo>
                        <a:lnTo>
                          <a:pt x="0" y="1928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88888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prstDash val="solid"/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1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907" y="1752"/>
                    <a:ext cx="385" cy="1996"/>
                  </a:xfrm>
                  <a:prstGeom prst="rect">
                    <a:avLst/>
                  </a:prstGeom>
                  <a:solidFill>
                    <a:srgbClr val="8CC1D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6" name="Text Box 70"/>
              <p:cNvSpPr txBox="1">
                <a:spLocks noChangeArrowheads="1"/>
              </p:cNvSpPr>
              <p:nvPr/>
            </p:nvSpPr>
            <p:spPr bwMode="auto">
              <a:xfrm>
                <a:off x="2210" y="2931"/>
                <a:ext cx="37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800" dirty="0">
                    <a:solidFill>
                      <a:schemeClr val="tx1"/>
                    </a:solidFill>
                    <a:ea typeface="黑体" panose="02010609060101010101" pitchFamily="2" charset="-122"/>
                  </a:rPr>
                  <a:t>text</a:t>
                </a:r>
                <a:endParaRPr lang="zh-CN" altLang="en-US" sz="1800" dirty="0">
                  <a:solidFill>
                    <a:schemeClr val="tx1"/>
                  </a:solidFill>
                  <a:ea typeface="黑体" panose="02010609060101010101" pitchFamily="2" charset="-122"/>
                </a:endParaRPr>
              </a:p>
            </p:txBody>
          </p:sp>
          <p:sp>
            <p:nvSpPr>
              <p:cNvPr id="37" name="Text Box 76"/>
              <p:cNvSpPr txBox="1">
                <a:spLocks noChangeArrowheads="1"/>
              </p:cNvSpPr>
              <p:nvPr/>
            </p:nvSpPr>
            <p:spPr bwMode="auto">
              <a:xfrm>
                <a:off x="2230" y="1570"/>
                <a:ext cx="30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400" dirty="0">
                    <a:solidFill>
                      <a:schemeClr val="tx1"/>
                    </a:solidFill>
                    <a:ea typeface="黑体" panose="02010609060101010101" pitchFamily="2" charset="-122"/>
                  </a:rPr>
                  <a:t>998</a:t>
                </a:r>
                <a:endParaRPr lang="en-US" altLang="zh-CN" sz="1400" dirty="0">
                  <a:solidFill>
                    <a:schemeClr val="tx1"/>
                  </a:solidFill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6" name="Group 83"/>
            <p:cNvGrpSpPr/>
            <p:nvPr/>
          </p:nvGrpSpPr>
          <p:grpSpPr bwMode="auto">
            <a:xfrm>
              <a:off x="2374218" y="2511191"/>
              <a:ext cx="649288" cy="2809873"/>
              <a:chOff x="2699" y="1576"/>
              <a:chExt cx="409" cy="1770"/>
            </a:xfrm>
          </p:grpSpPr>
          <p:grpSp>
            <p:nvGrpSpPr>
              <p:cNvPr id="26" name="Group 62"/>
              <p:cNvGrpSpPr/>
              <p:nvPr/>
            </p:nvGrpSpPr>
            <p:grpSpPr bwMode="auto">
              <a:xfrm>
                <a:off x="2699" y="1815"/>
                <a:ext cx="408" cy="1273"/>
                <a:chOff x="2759" y="1815"/>
                <a:chExt cx="348" cy="1273"/>
              </a:xfrm>
            </p:grpSpPr>
            <p:grpSp>
              <p:nvGrpSpPr>
                <p:cNvPr id="29" name="Group 38"/>
                <p:cNvGrpSpPr/>
                <p:nvPr/>
              </p:nvGrpSpPr>
              <p:grpSpPr bwMode="auto">
                <a:xfrm>
                  <a:off x="2827" y="1818"/>
                  <a:ext cx="280" cy="1270"/>
                  <a:chOff x="907" y="1752"/>
                  <a:chExt cx="453" cy="1996"/>
                </a:xfrm>
              </p:grpSpPr>
              <p:sp>
                <p:nvSpPr>
                  <p:cNvPr id="33" name="Freeform 39"/>
                  <p:cNvSpPr/>
                  <p:nvPr/>
                </p:nvSpPr>
                <p:spPr bwMode="auto">
                  <a:xfrm>
                    <a:off x="1202" y="1752"/>
                    <a:ext cx="158" cy="1928"/>
                  </a:xfrm>
                  <a:custGeom>
                    <a:avLst/>
                    <a:gdLst>
                      <a:gd name="T0" fmla="*/ 90 w 158"/>
                      <a:gd name="T1" fmla="*/ 0 h 1928"/>
                      <a:gd name="T2" fmla="*/ 158 w 158"/>
                      <a:gd name="T3" fmla="*/ 1928 h 1928"/>
                      <a:gd name="T4" fmla="*/ 0 w 158"/>
                      <a:gd name="T5" fmla="*/ 1928 h 1928"/>
                      <a:gd name="T6" fmla="*/ 90 w 158"/>
                      <a:gd name="T7" fmla="*/ 0 h 19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8" h="1928">
                        <a:moveTo>
                          <a:pt x="90" y="0"/>
                        </a:moveTo>
                        <a:lnTo>
                          <a:pt x="158" y="1928"/>
                        </a:lnTo>
                        <a:lnTo>
                          <a:pt x="0" y="1928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88888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prstDash val="solid"/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907" y="1752"/>
                    <a:ext cx="385" cy="1996"/>
                  </a:xfrm>
                  <a:prstGeom prst="rect">
                    <a:avLst/>
                  </a:prstGeom>
                  <a:solidFill>
                    <a:srgbClr val="CFAFB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0" name="Group 61"/>
                <p:cNvGrpSpPr/>
                <p:nvPr/>
              </p:nvGrpSpPr>
              <p:grpSpPr bwMode="auto">
                <a:xfrm>
                  <a:off x="2759" y="1815"/>
                  <a:ext cx="69" cy="113"/>
                  <a:chOff x="2759" y="1815"/>
                  <a:chExt cx="69" cy="113"/>
                </a:xfrm>
              </p:grpSpPr>
              <p:sp>
                <p:nvSpPr>
                  <p:cNvPr id="31" name="Freeform 59"/>
                  <p:cNvSpPr/>
                  <p:nvPr/>
                </p:nvSpPr>
                <p:spPr bwMode="auto">
                  <a:xfrm>
                    <a:off x="2759" y="1815"/>
                    <a:ext cx="68" cy="113"/>
                  </a:xfrm>
                  <a:custGeom>
                    <a:avLst/>
                    <a:gdLst>
                      <a:gd name="T0" fmla="*/ 68 w 114"/>
                      <a:gd name="T1" fmla="*/ 0 h 113"/>
                      <a:gd name="T2" fmla="*/ 68 w 114"/>
                      <a:gd name="T3" fmla="*/ 113 h 113"/>
                      <a:gd name="T4" fmla="*/ 0 w 114"/>
                      <a:gd name="T5" fmla="*/ 113 h 113"/>
                      <a:gd name="T6" fmla="*/ 68 w 114"/>
                      <a:gd name="T7" fmla="*/ 0 h 11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14" h="113">
                        <a:moveTo>
                          <a:pt x="114" y="0"/>
                        </a:moveTo>
                        <a:lnTo>
                          <a:pt x="114" y="113"/>
                        </a:lnTo>
                        <a:lnTo>
                          <a:pt x="0" y="113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prstDash val="solid"/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" name="Freeform 60"/>
                  <p:cNvSpPr/>
                  <p:nvPr/>
                </p:nvSpPr>
                <p:spPr bwMode="auto">
                  <a:xfrm>
                    <a:off x="2760" y="1815"/>
                    <a:ext cx="68" cy="113"/>
                  </a:xfrm>
                  <a:custGeom>
                    <a:avLst/>
                    <a:gdLst>
                      <a:gd name="T0" fmla="*/ 68 w 114"/>
                      <a:gd name="T1" fmla="*/ 0 h 113"/>
                      <a:gd name="T2" fmla="*/ 68 w 114"/>
                      <a:gd name="T3" fmla="*/ 113 h 113"/>
                      <a:gd name="T4" fmla="*/ 0 w 114"/>
                      <a:gd name="T5" fmla="*/ 113 h 113"/>
                      <a:gd name="T6" fmla="*/ 68 w 114"/>
                      <a:gd name="T7" fmla="*/ 0 h 11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14" h="113">
                        <a:moveTo>
                          <a:pt x="114" y="0"/>
                        </a:moveTo>
                        <a:lnTo>
                          <a:pt x="114" y="113"/>
                        </a:lnTo>
                        <a:lnTo>
                          <a:pt x="0" y="113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5098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prstDash val="solid"/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7" name="Text Box 71"/>
              <p:cNvSpPr txBox="1">
                <a:spLocks noChangeArrowheads="1"/>
              </p:cNvSpPr>
              <p:nvPr/>
            </p:nvSpPr>
            <p:spPr bwMode="auto">
              <a:xfrm>
                <a:off x="2721" y="3113"/>
                <a:ext cx="37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800" dirty="0">
                    <a:solidFill>
                      <a:schemeClr val="tx1"/>
                    </a:solidFill>
                    <a:ea typeface="黑体" panose="02010609060101010101" pitchFamily="2" charset="-122"/>
                  </a:rPr>
                  <a:t>text</a:t>
                </a:r>
                <a:endParaRPr lang="zh-CN" altLang="en-US" sz="1800" dirty="0">
                  <a:solidFill>
                    <a:schemeClr val="tx1"/>
                  </a:solidFill>
                  <a:ea typeface="黑体" panose="02010609060101010101" pitchFamily="2" charset="-122"/>
                </a:endParaRPr>
              </a:p>
            </p:txBody>
          </p:sp>
          <p:sp>
            <p:nvSpPr>
              <p:cNvPr id="28" name="Text Box 77"/>
              <p:cNvSpPr txBox="1">
                <a:spLocks noChangeArrowheads="1"/>
              </p:cNvSpPr>
              <p:nvPr/>
            </p:nvSpPr>
            <p:spPr bwMode="auto">
              <a:xfrm>
                <a:off x="2744" y="1576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400" dirty="0">
                    <a:solidFill>
                      <a:schemeClr val="tx1"/>
                    </a:solidFill>
                    <a:ea typeface="黑体" panose="02010609060101010101" pitchFamily="2" charset="-122"/>
                  </a:rPr>
                  <a:t>1120</a:t>
                </a:r>
                <a:endParaRPr lang="en-US" altLang="zh-CN" sz="1400" dirty="0">
                  <a:solidFill>
                    <a:schemeClr val="tx1"/>
                  </a:solidFill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7" name="Group 82"/>
            <p:cNvGrpSpPr/>
            <p:nvPr/>
          </p:nvGrpSpPr>
          <p:grpSpPr bwMode="auto">
            <a:xfrm>
              <a:off x="3201298" y="2508019"/>
              <a:ext cx="666750" cy="3352802"/>
              <a:chOff x="3220" y="1574"/>
              <a:chExt cx="420" cy="2112"/>
            </a:xfrm>
          </p:grpSpPr>
          <p:grpSp>
            <p:nvGrpSpPr>
              <p:cNvPr id="18" name="Group 55"/>
              <p:cNvGrpSpPr/>
              <p:nvPr/>
            </p:nvGrpSpPr>
            <p:grpSpPr bwMode="auto">
              <a:xfrm>
                <a:off x="3220" y="1814"/>
                <a:ext cx="416" cy="1610"/>
                <a:chOff x="3266" y="1820"/>
                <a:chExt cx="348" cy="1610"/>
              </a:xfrm>
            </p:grpSpPr>
            <p:sp>
              <p:nvSpPr>
                <p:cNvPr id="21" name="Freeform 43"/>
                <p:cNvSpPr/>
                <p:nvPr/>
              </p:nvSpPr>
              <p:spPr bwMode="auto">
                <a:xfrm>
                  <a:off x="3266" y="1822"/>
                  <a:ext cx="68" cy="113"/>
                </a:xfrm>
                <a:custGeom>
                  <a:avLst/>
                  <a:gdLst>
                    <a:gd name="T0" fmla="*/ 68 w 114"/>
                    <a:gd name="T1" fmla="*/ 0 h 113"/>
                    <a:gd name="T2" fmla="*/ 68 w 114"/>
                    <a:gd name="T3" fmla="*/ 113 h 113"/>
                    <a:gd name="T4" fmla="*/ 0 w 114"/>
                    <a:gd name="T5" fmla="*/ 113 h 113"/>
                    <a:gd name="T6" fmla="*/ 68 w 114"/>
                    <a:gd name="T7" fmla="*/ 0 h 1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4" h="113">
                      <a:moveTo>
                        <a:pt x="114" y="0"/>
                      </a:moveTo>
                      <a:lnTo>
                        <a:pt x="114" y="113"/>
                      </a:lnTo>
                      <a:lnTo>
                        <a:pt x="0" y="113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prstDash val="solid"/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" name="Freeform 44"/>
                <p:cNvSpPr/>
                <p:nvPr/>
              </p:nvSpPr>
              <p:spPr bwMode="auto">
                <a:xfrm>
                  <a:off x="3266" y="1822"/>
                  <a:ext cx="68" cy="113"/>
                </a:xfrm>
                <a:custGeom>
                  <a:avLst/>
                  <a:gdLst>
                    <a:gd name="T0" fmla="*/ 68 w 114"/>
                    <a:gd name="T1" fmla="*/ 0 h 113"/>
                    <a:gd name="T2" fmla="*/ 68 w 114"/>
                    <a:gd name="T3" fmla="*/ 113 h 113"/>
                    <a:gd name="T4" fmla="*/ 0 w 114"/>
                    <a:gd name="T5" fmla="*/ 113 h 113"/>
                    <a:gd name="T6" fmla="*/ 68 w 114"/>
                    <a:gd name="T7" fmla="*/ 0 h 1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4" h="113">
                      <a:moveTo>
                        <a:pt x="114" y="0"/>
                      </a:moveTo>
                      <a:lnTo>
                        <a:pt x="114" y="113"/>
                      </a:lnTo>
                      <a:lnTo>
                        <a:pt x="0" y="113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rgbClr val="000000">
                    <a:alpha val="5098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prstDash val="solid"/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3" name="Group 45"/>
                <p:cNvGrpSpPr/>
                <p:nvPr/>
              </p:nvGrpSpPr>
              <p:grpSpPr bwMode="auto">
                <a:xfrm>
                  <a:off x="3334" y="1820"/>
                  <a:ext cx="280" cy="1610"/>
                  <a:chOff x="907" y="1752"/>
                  <a:chExt cx="453" cy="1996"/>
                </a:xfrm>
              </p:grpSpPr>
              <p:sp>
                <p:nvSpPr>
                  <p:cNvPr id="24" name="Freeform 46"/>
                  <p:cNvSpPr/>
                  <p:nvPr/>
                </p:nvSpPr>
                <p:spPr bwMode="auto">
                  <a:xfrm>
                    <a:off x="1202" y="1752"/>
                    <a:ext cx="158" cy="1928"/>
                  </a:xfrm>
                  <a:custGeom>
                    <a:avLst/>
                    <a:gdLst>
                      <a:gd name="T0" fmla="*/ 90 w 158"/>
                      <a:gd name="T1" fmla="*/ 0 h 1928"/>
                      <a:gd name="T2" fmla="*/ 158 w 158"/>
                      <a:gd name="T3" fmla="*/ 1928 h 1928"/>
                      <a:gd name="T4" fmla="*/ 0 w 158"/>
                      <a:gd name="T5" fmla="*/ 1928 h 1928"/>
                      <a:gd name="T6" fmla="*/ 90 w 158"/>
                      <a:gd name="T7" fmla="*/ 0 h 19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8" h="1928">
                        <a:moveTo>
                          <a:pt x="90" y="0"/>
                        </a:moveTo>
                        <a:lnTo>
                          <a:pt x="158" y="1928"/>
                        </a:lnTo>
                        <a:lnTo>
                          <a:pt x="0" y="1928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88888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prstDash val="solid"/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907" y="1752"/>
                    <a:ext cx="385" cy="1996"/>
                  </a:xfrm>
                  <a:prstGeom prst="rect">
                    <a:avLst/>
                  </a:prstGeom>
                  <a:solidFill>
                    <a:srgbClr val="8CC1D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9" name="Text Box 72"/>
              <p:cNvSpPr txBox="1">
                <a:spLocks noChangeArrowheads="1"/>
              </p:cNvSpPr>
              <p:nvPr/>
            </p:nvSpPr>
            <p:spPr bwMode="auto">
              <a:xfrm>
                <a:off x="3265" y="3453"/>
                <a:ext cx="37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800" dirty="0">
                    <a:solidFill>
                      <a:schemeClr val="tx1"/>
                    </a:solidFill>
                    <a:ea typeface="黑体" panose="02010609060101010101" pitchFamily="2" charset="-122"/>
                  </a:rPr>
                  <a:t>text</a:t>
                </a:r>
                <a:endParaRPr lang="zh-CN" altLang="en-US" sz="1800" dirty="0">
                  <a:solidFill>
                    <a:schemeClr val="tx1"/>
                  </a:solidFill>
                  <a:ea typeface="黑体" panose="02010609060101010101" pitchFamily="2" charset="-122"/>
                </a:endParaRPr>
              </a:p>
            </p:txBody>
          </p:sp>
          <p:sp>
            <p:nvSpPr>
              <p:cNvPr id="20" name="Text Box 78"/>
              <p:cNvSpPr txBox="1">
                <a:spLocks noChangeArrowheads="1"/>
              </p:cNvSpPr>
              <p:nvPr/>
            </p:nvSpPr>
            <p:spPr bwMode="auto">
              <a:xfrm>
                <a:off x="3266" y="157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400" dirty="0">
                    <a:solidFill>
                      <a:schemeClr val="tx1"/>
                    </a:solidFill>
                    <a:ea typeface="黑体" panose="02010609060101010101" pitchFamily="2" charset="-122"/>
                  </a:rPr>
                  <a:t>1445</a:t>
                </a:r>
                <a:endParaRPr lang="en-US" altLang="zh-CN" sz="1400" dirty="0">
                  <a:solidFill>
                    <a:schemeClr val="tx1"/>
                  </a:solidFill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8" name="Group 81"/>
            <p:cNvGrpSpPr/>
            <p:nvPr/>
          </p:nvGrpSpPr>
          <p:grpSpPr bwMode="auto">
            <a:xfrm>
              <a:off x="4066490" y="2519130"/>
              <a:ext cx="647700" cy="2378076"/>
              <a:chOff x="3765" y="1581"/>
              <a:chExt cx="408" cy="1498"/>
            </a:xfrm>
          </p:grpSpPr>
          <p:grpSp>
            <p:nvGrpSpPr>
              <p:cNvPr id="9" name="Group 79"/>
              <p:cNvGrpSpPr/>
              <p:nvPr/>
            </p:nvGrpSpPr>
            <p:grpSpPr bwMode="auto">
              <a:xfrm>
                <a:off x="3765" y="1816"/>
                <a:ext cx="408" cy="1047"/>
                <a:chOff x="3765" y="1816"/>
                <a:chExt cx="408" cy="1047"/>
              </a:xfrm>
            </p:grpSpPr>
            <p:grpSp>
              <p:nvGrpSpPr>
                <p:cNvPr id="12" name="Group 52"/>
                <p:cNvGrpSpPr/>
                <p:nvPr/>
              </p:nvGrpSpPr>
              <p:grpSpPr bwMode="auto">
                <a:xfrm>
                  <a:off x="3845" y="1818"/>
                  <a:ext cx="328" cy="1045"/>
                  <a:chOff x="907" y="1752"/>
                  <a:chExt cx="453" cy="1996"/>
                </a:xfrm>
              </p:grpSpPr>
              <p:sp>
                <p:nvSpPr>
                  <p:cNvPr id="16" name="Freeform 53"/>
                  <p:cNvSpPr/>
                  <p:nvPr/>
                </p:nvSpPr>
                <p:spPr bwMode="auto">
                  <a:xfrm>
                    <a:off x="1202" y="1752"/>
                    <a:ext cx="158" cy="1928"/>
                  </a:xfrm>
                  <a:custGeom>
                    <a:avLst/>
                    <a:gdLst>
                      <a:gd name="T0" fmla="*/ 90 w 158"/>
                      <a:gd name="T1" fmla="*/ 0 h 1928"/>
                      <a:gd name="T2" fmla="*/ 158 w 158"/>
                      <a:gd name="T3" fmla="*/ 1928 h 1928"/>
                      <a:gd name="T4" fmla="*/ 0 w 158"/>
                      <a:gd name="T5" fmla="*/ 1928 h 1928"/>
                      <a:gd name="T6" fmla="*/ 90 w 158"/>
                      <a:gd name="T7" fmla="*/ 0 h 19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8" h="1928">
                        <a:moveTo>
                          <a:pt x="90" y="0"/>
                        </a:moveTo>
                        <a:lnTo>
                          <a:pt x="158" y="1928"/>
                        </a:lnTo>
                        <a:lnTo>
                          <a:pt x="0" y="1928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88888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prstDash val="solid"/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907" y="1752"/>
                    <a:ext cx="385" cy="1996"/>
                  </a:xfrm>
                  <a:prstGeom prst="rect">
                    <a:avLst/>
                  </a:prstGeom>
                  <a:solidFill>
                    <a:srgbClr val="EACAC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3" name="Group 66"/>
                <p:cNvGrpSpPr/>
                <p:nvPr/>
              </p:nvGrpSpPr>
              <p:grpSpPr bwMode="auto">
                <a:xfrm>
                  <a:off x="3765" y="1816"/>
                  <a:ext cx="80" cy="113"/>
                  <a:chOff x="3802" y="1816"/>
                  <a:chExt cx="68" cy="113"/>
                </a:xfrm>
              </p:grpSpPr>
              <p:sp>
                <p:nvSpPr>
                  <p:cNvPr id="14" name="Freeform 64"/>
                  <p:cNvSpPr/>
                  <p:nvPr/>
                </p:nvSpPr>
                <p:spPr bwMode="auto">
                  <a:xfrm>
                    <a:off x="3802" y="1816"/>
                    <a:ext cx="68" cy="113"/>
                  </a:xfrm>
                  <a:custGeom>
                    <a:avLst/>
                    <a:gdLst>
                      <a:gd name="T0" fmla="*/ 68 w 114"/>
                      <a:gd name="T1" fmla="*/ 0 h 113"/>
                      <a:gd name="T2" fmla="*/ 68 w 114"/>
                      <a:gd name="T3" fmla="*/ 113 h 113"/>
                      <a:gd name="T4" fmla="*/ 0 w 114"/>
                      <a:gd name="T5" fmla="*/ 113 h 113"/>
                      <a:gd name="T6" fmla="*/ 68 w 114"/>
                      <a:gd name="T7" fmla="*/ 0 h 11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14" h="113">
                        <a:moveTo>
                          <a:pt x="114" y="0"/>
                        </a:moveTo>
                        <a:lnTo>
                          <a:pt x="114" y="113"/>
                        </a:lnTo>
                        <a:lnTo>
                          <a:pt x="0" y="113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prstDash val="solid"/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" name="Freeform 65"/>
                  <p:cNvSpPr/>
                  <p:nvPr/>
                </p:nvSpPr>
                <p:spPr bwMode="auto">
                  <a:xfrm>
                    <a:off x="3802" y="1816"/>
                    <a:ext cx="68" cy="113"/>
                  </a:xfrm>
                  <a:custGeom>
                    <a:avLst/>
                    <a:gdLst>
                      <a:gd name="T0" fmla="*/ 68 w 114"/>
                      <a:gd name="T1" fmla="*/ 0 h 113"/>
                      <a:gd name="T2" fmla="*/ 68 w 114"/>
                      <a:gd name="T3" fmla="*/ 113 h 113"/>
                      <a:gd name="T4" fmla="*/ 0 w 114"/>
                      <a:gd name="T5" fmla="*/ 113 h 113"/>
                      <a:gd name="T6" fmla="*/ 68 w 114"/>
                      <a:gd name="T7" fmla="*/ 0 h 11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14" h="113">
                        <a:moveTo>
                          <a:pt x="114" y="0"/>
                        </a:moveTo>
                        <a:lnTo>
                          <a:pt x="114" y="113"/>
                        </a:lnTo>
                        <a:lnTo>
                          <a:pt x="0" y="113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5098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prstDash val="solid"/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0" name="Text Box 73"/>
              <p:cNvSpPr txBox="1">
                <a:spLocks noChangeArrowheads="1"/>
              </p:cNvSpPr>
              <p:nvPr/>
            </p:nvSpPr>
            <p:spPr bwMode="auto">
              <a:xfrm>
                <a:off x="3797" y="2846"/>
                <a:ext cx="37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800" dirty="0">
                    <a:solidFill>
                      <a:schemeClr val="tx1"/>
                    </a:solidFill>
                    <a:ea typeface="黑体" panose="02010609060101010101" pitchFamily="2" charset="-122"/>
                  </a:rPr>
                  <a:t>text</a:t>
                </a:r>
                <a:endParaRPr lang="zh-CN" altLang="en-US" sz="1800" dirty="0">
                  <a:solidFill>
                    <a:schemeClr val="tx1"/>
                  </a:solidFill>
                  <a:ea typeface="黑体" panose="02010609060101010101" pitchFamily="2" charset="-122"/>
                </a:endParaRPr>
              </a:p>
            </p:txBody>
          </p:sp>
          <p:sp>
            <p:nvSpPr>
              <p:cNvPr id="11" name="Text Box 80"/>
              <p:cNvSpPr txBox="1">
                <a:spLocks noChangeArrowheads="1"/>
              </p:cNvSpPr>
              <p:nvPr/>
            </p:nvSpPr>
            <p:spPr bwMode="auto">
              <a:xfrm>
                <a:off x="3814" y="1581"/>
                <a:ext cx="30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400" dirty="0">
                    <a:solidFill>
                      <a:schemeClr val="tx1"/>
                    </a:solidFill>
                    <a:ea typeface="黑体" panose="02010609060101010101" pitchFamily="2" charset="-122"/>
                  </a:rPr>
                  <a:t>832</a:t>
                </a:r>
                <a:endParaRPr lang="en-US" altLang="zh-CN" sz="1400" dirty="0">
                  <a:solidFill>
                    <a:schemeClr val="tx1"/>
                  </a:solidFill>
                  <a:ea typeface="黑体" panose="02010609060101010101" pitchFamily="2" charset="-122"/>
                </a:endParaRPr>
              </a:p>
            </p:txBody>
          </p:sp>
        </p:grpSp>
      </p:grpSp>
      <p:sp>
        <p:nvSpPr>
          <p:cNvPr id="57" name="矩形 23"/>
          <p:cNvSpPr>
            <a:spLocks noChangeArrowheads="1"/>
          </p:cNvSpPr>
          <p:nvPr/>
        </p:nvSpPr>
        <p:spPr bwMode="auto">
          <a:xfrm>
            <a:off x="6219825" y="2487295"/>
            <a:ext cx="5397500" cy="30460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609600" fontAlgn="auto">
              <a:lnSpc>
                <a:spcPct val="20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dirty="0">
                <a:cs typeface="+mn-ea"/>
                <a:sym typeface="+mn-lt"/>
              </a:rPr>
              <a:t>本次习作主题是《这儿真美》，引导学生把身边的美景介绍给别人，重点是围绕一个意思，用上最近学过的词语，按一定的顺序描写下来。 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Titl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58273" y="2656849"/>
            <a:ext cx="5111556" cy="63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 lnSpcReduction="1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5A88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说教学目标</a:t>
            </a:r>
            <a:endParaRPr lang="zh-CN" altLang="en-US" sz="3600" b="1" dirty="0">
              <a:solidFill>
                <a:srgbClr val="5A889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MH_Number"/>
          <p:cNvSpPr/>
          <p:nvPr>
            <p:custDataLst>
              <p:tags r:id="rId2"/>
            </p:custDataLst>
          </p:nvPr>
        </p:nvSpPr>
        <p:spPr>
          <a:xfrm rot="413314">
            <a:off x="3185490" y="2656304"/>
            <a:ext cx="622631" cy="673903"/>
          </a:xfrm>
          <a:custGeom>
            <a:avLst/>
            <a:gdLst>
              <a:gd name="connsiteX0" fmla="*/ 370244 w 370244"/>
              <a:gd name="connsiteY0" fmla="*/ 0 h 400732"/>
              <a:gd name="connsiteX1" fmla="*/ 325083 w 370244"/>
              <a:gd name="connsiteY1" fmla="*/ 361458 h 400732"/>
              <a:gd name="connsiteX2" fmla="*/ 0 w 370244"/>
              <a:gd name="connsiteY2" fmla="*/ 400732 h 400732"/>
              <a:gd name="connsiteX3" fmla="*/ 45161 w 370244"/>
              <a:gd name="connsiteY3" fmla="*/ 39274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400732">
                <a:moveTo>
                  <a:pt x="370244" y="0"/>
                </a:moveTo>
                <a:lnTo>
                  <a:pt x="325083" y="361458"/>
                </a:lnTo>
                <a:lnTo>
                  <a:pt x="0" y="400732"/>
                </a:lnTo>
                <a:lnTo>
                  <a:pt x="45161" y="3927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3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314948">
            <a:off x="4480269" y="3696526"/>
            <a:ext cx="3240063" cy="164754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04232" y="3145571"/>
            <a:ext cx="1859114" cy="3914865"/>
            <a:chOff x="1301394" y="2263941"/>
            <a:chExt cx="2178825" cy="458810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/>
            <a:srcRect l="5074" t="30323" r="61962" b="20769"/>
            <a:stretch>
              <a:fillRect/>
            </a:stretch>
          </p:blipFill>
          <p:spPr>
            <a:xfrm>
              <a:off x="1301394" y="2263941"/>
              <a:ext cx="2178825" cy="458810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943547" y="3862601"/>
              <a:ext cx="1315421" cy="276997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 l="12323" t="9478" r="10476" b="11722"/>
          <a:stretch>
            <a:fillRect/>
          </a:stretch>
        </p:blipFill>
        <p:spPr>
          <a:xfrm>
            <a:off x="5971093" y="433151"/>
            <a:ext cx="5500687" cy="35290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 l="12323" t="9669" r="10476" b="10861"/>
          <a:stretch>
            <a:fillRect/>
          </a:stretch>
        </p:blipFill>
        <p:spPr>
          <a:xfrm>
            <a:off x="-69215" y="2000885"/>
            <a:ext cx="7729220" cy="5001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46712" t="29517" r="30676" b="31083"/>
          <a:stretch>
            <a:fillRect/>
          </a:stretch>
        </p:blipFill>
        <p:spPr>
          <a:xfrm rot="977687">
            <a:off x="5512877" y="2436478"/>
            <a:ext cx="510757" cy="1313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 l="46712" t="29517" r="30676" b="31083"/>
          <a:stretch>
            <a:fillRect/>
          </a:stretch>
        </p:blipFill>
        <p:spPr>
          <a:xfrm rot="18883401">
            <a:off x="5398582" y="4135101"/>
            <a:ext cx="510757" cy="131337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662090" y="2964513"/>
            <a:ext cx="4308475" cy="2734310"/>
            <a:chOff x="94195" y="2837958"/>
            <a:chExt cx="4308475" cy="2734310"/>
          </a:xfrm>
        </p:grpSpPr>
        <p:sp>
          <p:nvSpPr>
            <p:cNvPr id="7" name="TextBox 11"/>
            <p:cNvSpPr txBox="1"/>
            <p:nvPr/>
          </p:nvSpPr>
          <p:spPr>
            <a:xfrm>
              <a:off x="155019" y="2837958"/>
              <a:ext cx="296926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tx1"/>
                  </a:solidFill>
                  <a:cs typeface="+mn-ea"/>
                  <a:sym typeface="+mn-lt"/>
                </a:rPr>
                <a:t>教学目标</a:t>
              </a:r>
              <a:endParaRPr lang="zh-CN" altLang="en-US" sz="1600" b="1" dirty="0" smtClean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4195" y="3236103"/>
              <a:ext cx="4308475" cy="23361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indent="355600" algn="l" fontAlgn="auto">
                <a:lnSpc>
                  <a:spcPct val="200000"/>
                </a:lnSpc>
                <a:extLst>
                  <a:ext uri="{35155182-B16C-46BC-9424-99874614C6A1}">
                    <wpsdc:indentchars xmlns:wpsdc="http://www.wps.cn/officeDocument/2017/drawingmlCustomData" val="200" checksum="3837665281"/>
                  </a:ext>
                </a:extLst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1.借助任务单，引导学生发现身边的美景，激发对祖国山河的热爱之情。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indent="355600" algn="l" fontAlgn="auto">
                <a:lnSpc>
                  <a:spcPct val="200000"/>
                </a:lnSpc>
                <a:extLst>
                  <a:ext uri="{35155182-B16C-46BC-9424-99874614C6A1}">
                    <wpsdc:indentchars xmlns:wpsdc="http://www.wps.cn/officeDocument/2017/drawingmlCustomData" val="200" checksum="3837665281"/>
                  </a:ext>
                </a:extLst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2.运用多种感官观察美景，并能试着运用从课文中学到的方法，围绕一个意思，把自己观察到的美景介绍清楚。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indent="355600" algn="l" fontAlgn="auto">
                <a:lnSpc>
                  <a:spcPct val="200000"/>
                </a:lnSpc>
                <a:extLst>
                  <a:ext uri="{35155182-B16C-46BC-9424-99874614C6A1}">
                    <wpsdc:indentchars xmlns:wpsdc="http://www.wps.cn/officeDocument/2017/drawingmlCustomData" val="200" checksum="3837665281"/>
                  </a:ext>
                </a:extLst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3.用上本学期积累的词语，把美景介绍得更美。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64776" y="1339111"/>
            <a:ext cx="3820164" cy="1470885"/>
            <a:chOff x="-149825" y="3081163"/>
            <a:chExt cx="3820164" cy="1470885"/>
          </a:xfrm>
        </p:grpSpPr>
        <p:sp>
          <p:nvSpPr>
            <p:cNvPr id="10" name="TextBox 11"/>
            <p:cNvSpPr txBox="1"/>
            <p:nvPr/>
          </p:nvSpPr>
          <p:spPr>
            <a:xfrm>
              <a:off x="33055" y="3081163"/>
              <a:ext cx="3148330" cy="3943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b="1" dirty="0" smtClean="0">
                  <a:solidFill>
                    <a:schemeClr val="tx1"/>
                  </a:solidFill>
                  <a:cs typeface="+mn-ea"/>
                  <a:sym typeface="+mn-lt"/>
                </a:rPr>
                <a:t>教学重难点</a:t>
              </a:r>
              <a:endParaRPr lang="zh-CN" altLang="en-US" sz="1600" b="1" dirty="0" smtClean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149825" y="3475723"/>
              <a:ext cx="3820164" cy="1076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06400" algn="l" fontAlgn="auto">
                <a:lnSpc>
                  <a:spcPct val="200000"/>
                </a:lnSpc>
                <a:extLst>
                  <a:ext uri="{35155182-B16C-46BC-9424-99874614C6A1}">
                    <wpsdc:indentchars xmlns:wpsdc="http://www.wps.cn/officeDocument/2017/drawingmlCustomData" val="200" checksum="1740828767"/>
                  </a:ext>
                </a:extLst>
              </a:pP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试着运用从课文中学到的方法，围绕一个意思 ，把自己观察到的美景介绍清楚。</a:t>
              </a:r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 b="11517"/>
          <a:stretch>
            <a:fillRect/>
          </a:stretch>
        </p:blipFill>
        <p:spPr>
          <a:xfrm>
            <a:off x="7172591" y="4626134"/>
            <a:ext cx="3388624" cy="2059300"/>
          </a:xfrm>
          <a:prstGeom prst="rect">
            <a:avLst/>
          </a:prstGeom>
        </p:spPr>
      </p:pic>
      <p:pic>
        <p:nvPicPr>
          <p:cNvPr id="13" name="图片 12" descr="2a06c627363145ed25b0d63429c2f1fb61078adc15cae-TxOgh1_fw658"/>
          <p:cNvPicPr>
            <a:picLocks noChangeAspect="1"/>
          </p:cNvPicPr>
          <p:nvPr/>
        </p:nvPicPr>
        <p:blipFill rotWithShape="1">
          <a:blip r:embed="rId4" cstate="screen"/>
          <a:srcRect l="5542" b="4434"/>
          <a:stretch>
            <a:fillRect/>
          </a:stretch>
        </p:blipFill>
        <p:spPr>
          <a:xfrm>
            <a:off x="1578885" y="229947"/>
            <a:ext cx="2275437" cy="230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Titl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58273" y="2656849"/>
            <a:ext cx="5111556" cy="63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 lnSpcReduction="1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5A88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说学情</a:t>
            </a:r>
            <a:endParaRPr lang="zh-CN" altLang="en-US" sz="3600" b="1" dirty="0">
              <a:solidFill>
                <a:srgbClr val="5A889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MH_Number"/>
          <p:cNvSpPr/>
          <p:nvPr>
            <p:custDataLst>
              <p:tags r:id="rId2"/>
            </p:custDataLst>
          </p:nvPr>
        </p:nvSpPr>
        <p:spPr>
          <a:xfrm rot="413314">
            <a:off x="3185490" y="2656304"/>
            <a:ext cx="622631" cy="673903"/>
          </a:xfrm>
          <a:custGeom>
            <a:avLst/>
            <a:gdLst>
              <a:gd name="connsiteX0" fmla="*/ 370244 w 370244"/>
              <a:gd name="connsiteY0" fmla="*/ 0 h 400732"/>
              <a:gd name="connsiteX1" fmla="*/ 325083 w 370244"/>
              <a:gd name="connsiteY1" fmla="*/ 361458 h 400732"/>
              <a:gd name="connsiteX2" fmla="*/ 0 w 370244"/>
              <a:gd name="connsiteY2" fmla="*/ 400732 h 400732"/>
              <a:gd name="connsiteX3" fmla="*/ 45161 w 370244"/>
              <a:gd name="connsiteY3" fmla="*/ 39274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400732">
                <a:moveTo>
                  <a:pt x="370244" y="0"/>
                </a:moveTo>
                <a:lnTo>
                  <a:pt x="325083" y="361458"/>
                </a:lnTo>
                <a:lnTo>
                  <a:pt x="0" y="400732"/>
                </a:lnTo>
                <a:lnTo>
                  <a:pt x="45161" y="3927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3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314948">
            <a:off x="4480269" y="3696526"/>
            <a:ext cx="3240063" cy="164754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04232" y="3145571"/>
            <a:ext cx="1859114" cy="3914865"/>
            <a:chOff x="1301394" y="2263941"/>
            <a:chExt cx="2178825" cy="458810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/>
            <a:srcRect l="5074" t="30323" r="61962" b="20769"/>
            <a:stretch>
              <a:fillRect/>
            </a:stretch>
          </p:blipFill>
          <p:spPr>
            <a:xfrm>
              <a:off x="1301394" y="2263941"/>
              <a:ext cx="2178825" cy="458810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943547" y="3862601"/>
              <a:ext cx="1315421" cy="276997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798780" y="1431980"/>
            <a:ext cx="84120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二年级时学生已经学习了写话，只是对写景方法知之甚少，加上三年级学生作文处于起步阶段，阅读面窄，积累的素材和语言都比较贫乏；他们口头表达能力强，但对书面作文却很茫然，学生写起来可能有一定的难度，还需要教师在观察方法、习作表达等方面进行多指导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6590" y="2911475"/>
            <a:ext cx="7735570" cy="3559810"/>
          </a:xfrm>
          <a:prstGeom prst="rect">
            <a:avLst/>
          </a:prstGeom>
        </p:spPr>
      </p:pic>
      <p:pic>
        <p:nvPicPr>
          <p:cNvPr id="37" name="Picture 6" descr="C:\Users\Administrator\Desktop\相册png\ergbt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6089" y="1634643"/>
            <a:ext cx="1092719" cy="10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Administrator\Desktop\相册png\ergbt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023027" y="2127443"/>
            <a:ext cx="1677548" cy="167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C:\Users\Administrator\Desktop\相册png\ergbtr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85652" y="171007"/>
            <a:ext cx="1254979" cy="12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Titl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58273" y="2656849"/>
            <a:ext cx="5111556" cy="63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 lnSpcReduction="1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5A88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说教法学法</a:t>
            </a:r>
            <a:endParaRPr lang="zh-CN" altLang="en-US" sz="3600" b="1" dirty="0">
              <a:solidFill>
                <a:srgbClr val="5A889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MH_Number"/>
          <p:cNvSpPr/>
          <p:nvPr>
            <p:custDataLst>
              <p:tags r:id="rId2"/>
            </p:custDataLst>
          </p:nvPr>
        </p:nvSpPr>
        <p:spPr>
          <a:xfrm rot="413314">
            <a:off x="3185490" y="2656304"/>
            <a:ext cx="622631" cy="673903"/>
          </a:xfrm>
          <a:custGeom>
            <a:avLst/>
            <a:gdLst>
              <a:gd name="connsiteX0" fmla="*/ 370244 w 370244"/>
              <a:gd name="connsiteY0" fmla="*/ 0 h 400732"/>
              <a:gd name="connsiteX1" fmla="*/ 325083 w 370244"/>
              <a:gd name="connsiteY1" fmla="*/ 361458 h 400732"/>
              <a:gd name="connsiteX2" fmla="*/ 0 w 370244"/>
              <a:gd name="connsiteY2" fmla="*/ 400732 h 400732"/>
              <a:gd name="connsiteX3" fmla="*/ 45161 w 370244"/>
              <a:gd name="connsiteY3" fmla="*/ 39274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400732">
                <a:moveTo>
                  <a:pt x="370244" y="0"/>
                </a:moveTo>
                <a:lnTo>
                  <a:pt x="325083" y="361458"/>
                </a:lnTo>
                <a:lnTo>
                  <a:pt x="0" y="400732"/>
                </a:lnTo>
                <a:lnTo>
                  <a:pt x="45161" y="3927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3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314948">
            <a:off x="4480269" y="3696526"/>
            <a:ext cx="3240063" cy="164754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04232" y="3145571"/>
            <a:ext cx="1859114" cy="3914865"/>
            <a:chOff x="1301394" y="2263941"/>
            <a:chExt cx="2178825" cy="458810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/>
            <a:srcRect l="5074" t="30323" r="61962" b="20769"/>
            <a:stretch>
              <a:fillRect/>
            </a:stretch>
          </p:blipFill>
          <p:spPr>
            <a:xfrm>
              <a:off x="1301394" y="2263941"/>
              <a:ext cx="2178825" cy="458810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943547" y="3862601"/>
              <a:ext cx="1315421" cy="276997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/>
      </p:transition>
    </mc:Choice>
    <mc:Fallback>
      <p:transition spd="slow" advClick="0" advTm="3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ags/tag1.xml><?xml version="1.0" encoding="utf-8"?>
<p:tagLst xmlns:p="http://schemas.openxmlformats.org/presentationml/2006/main">
  <p:tag name="MH" val="20170910125857"/>
  <p:tag name="MH_LIBRARY" val="CONTENTS"/>
  <p:tag name="MH_TYPE" val="ENTRY"/>
  <p:tag name="ID" val="547130"/>
  <p:tag name="MH_ORDER" val="1"/>
</p:tagLst>
</file>

<file path=ppt/tags/tag10.xml><?xml version="1.0" encoding="utf-8"?>
<p:tagLst xmlns:p="http://schemas.openxmlformats.org/presentationml/2006/main">
  <p:tag name="MH" val="20170910125857"/>
  <p:tag name="MH_LIBRARY" val="CONTENTS"/>
  <p:tag name="MH_TYPE" val="OTHERS"/>
  <p:tag name="ID" val="547130"/>
</p:tagLst>
</file>

<file path=ppt/tags/tag11.xml><?xml version="1.0" encoding="utf-8"?>
<p:tagLst xmlns:p="http://schemas.openxmlformats.org/presentationml/2006/main">
  <p:tag name="MH" val="20170910125857"/>
  <p:tag name="MH_LIBRARY" val="CONTENTS"/>
  <p:tag name="MH_TYPE" val="NUMBER"/>
  <p:tag name="ID" val="547130"/>
  <p:tag name="MH_ORDER" val="4"/>
  <p:tag name="KSO_WM_BEAUTIFY_FLAG" val=""/>
</p:tagLst>
</file>

<file path=ppt/tags/tag12.xml><?xml version="1.0" encoding="utf-8"?>
<p:tagLst xmlns:p="http://schemas.openxmlformats.org/presentationml/2006/main">
  <p:tag name="MH" val="20170910125857"/>
  <p:tag name="MH_LIBRARY" val="CONTENTS"/>
  <p:tag name="MH_TYPE" val="NUMBER"/>
  <p:tag name="ID" val="547130"/>
  <p:tag name="MH_ORDER" val="3"/>
  <p:tag name="KSO_WM_BEAUTIFY_FLAG" val=""/>
</p:tagLst>
</file>

<file path=ppt/tags/tag13.xml><?xml version="1.0" encoding="utf-8"?>
<p:tagLst xmlns:p="http://schemas.openxmlformats.org/presentationml/2006/main">
  <p:tag name="MH" val="20170910125857"/>
  <p:tag name="MH_LIBRARY" val="CONTENTS"/>
  <p:tag name="MH_TYPE" val="TITLE"/>
  <p:tag name="ID" val="547130"/>
</p:tagLst>
</file>

<file path=ppt/tags/tag14.xml><?xml version="1.0" encoding="utf-8"?>
<p:tagLst xmlns:p="http://schemas.openxmlformats.org/presentationml/2006/main">
  <p:tag name="MH" val="20170910125857"/>
  <p:tag name="MH_LIBRARY" val="CONTENTS"/>
  <p:tag name="MH_TYPE" val="NUMBER"/>
  <p:tag name="ID" val="547130"/>
  <p:tag name="MH_ORDER" val="NUMBER"/>
</p:tagLst>
</file>

<file path=ppt/tags/tag15.xml><?xml version="1.0" encoding="utf-8"?>
<p:tagLst xmlns:p="http://schemas.openxmlformats.org/presentationml/2006/main">
  <p:tag name="MH" val="20170910125857"/>
  <p:tag name="MH_LIBRARY" val="CONTENTS"/>
  <p:tag name="MH_TYPE" val="TITLE"/>
  <p:tag name="ID" val="547130"/>
</p:tagLst>
</file>

<file path=ppt/tags/tag16.xml><?xml version="1.0" encoding="utf-8"?>
<p:tagLst xmlns:p="http://schemas.openxmlformats.org/presentationml/2006/main">
  <p:tag name="MH" val="20170910125857"/>
  <p:tag name="MH_LIBRARY" val="CONTENTS"/>
  <p:tag name="MH_TYPE" val="NUMBER"/>
  <p:tag name="ID" val="547130"/>
  <p:tag name="MH_ORDER" val="NUMBER"/>
</p:tagLst>
</file>

<file path=ppt/tags/tag17.xml><?xml version="1.0" encoding="utf-8"?>
<p:tagLst xmlns:p="http://schemas.openxmlformats.org/presentationml/2006/main">
  <p:tag name="MH" val="20170910125857"/>
  <p:tag name="MH_LIBRARY" val="CONTENTS"/>
  <p:tag name="MH_TYPE" val="TITLE"/>
  <p:tag name="ID" val="547130"/>
</p:tagLst>
</file>

<file path=ppt/tags/tag18.xml><?xml version="1.0" encoding="utf-8"?>
<p:tagLst xmlns:p="http://schemas.openxmlformats.org/presentationml/2006/main">
  <p:tag name="MH" val="20170910125857"/>
  <p:tag name="MH_LIBRARY" val="CONTENTS"/>
  <p:tag name="MH_TYPE" val="NUMBER"/>
  <p:tag name="ID" val="547130"/>
  <p:tag name="MH_ORDER" val="NUMBER"/>
</p:tagLst>
</file>

<file path=ppt/tags/tag19.xml><?xml version="1.0" encoding="utf-8"?>
<p:tagLst xmlns:p="http://schemas.openxmlformats.org/presentationml/2006/main">
  <p:tag name="MH" val="20170910125857"/>
  <p:tag name="MH_LIBRARY" val="CONTENTS"/>
  <p:tag name="MH_TYPE" val="TITLE"/>
  <p:tag name="ID" val="547130"/>
</p:tagLst>
</file>

<file path=ppt/tags/tag2.xml><?xml version="1.0" encoding="utf-8"?>
<p:tagLst xmlns:p="http://schemas.openxmlformats.org/presentationml/2006/main">
  <p:tag name="MH" val="20170910125857"/>
  <p:tag name="MH_LIBRARY" val="CONTENTS"/>
  <p:tag name="MH_TYPE" val="ENTRY"/>
  <p:tag name="ID" val="547130"/>
  <p:tag name="MH_ORDER" val="2"/>
</p:tagLst>
</file>

<file path=ppt/tags/tag20.xml><?xml version="1.0" encoding="utf-8"?>
<p:tagLst xmlns:p="http://schemas.openxmlformats.org/presentationml/2006/main">
  <p:tag name="MH" val="20170910125857"/>
  <p:tag name="MH_LIBRARY" val="CONTENTS"/>
  <p:tag name="MH_TYPE" val="NUMBER"/>
  <p:tag name="ID" val="547130"/>
  <p:tag name="MH_ORDER" val="NUMBER"/>
</p:tagLst>
</file>

<file path=ppt/tags/tag21.xml><?xml version="1.0" encoding="utf-8"?>
<p:tagLst xmlns:p="http://schemas.openxmlformats.org/presentationml/2006/main">
  <p:tag name="MH" val="20170910125857"/>
  <p:tag name="MH_LIBRARY" val="CONTENTS"/>
  <p:tag name="MH_TYPE" val="TITLE"/>
  <p:tag name="ID" val="547130"/>
</p:tagLst>
</file>

<file path=ppt/tags/tag22.xml><?xml version="1.0" encoding="utf-8"?>
<p:tagLst xmlns:p="http://schemas.openxmlformats.org/presentationml/2006/main">
  <p:tag name="MH" val="20170910125857"/>
  <p:tag name="MH_LIBRARY" val="CONTENTS"/>
  <p:tag name="MH_TYPE" val="NUMBER"/>
  <p:tag name="ID" val="547130"/>
  <p:tag name="MH_ORDER" val="NUMBER"/>
</p:tagLst>
</file>

<file path=ppt/tags/tag23.xml><?xml version="1.0" encoding="utf-8"?>
<p:tagLst xmlns:p="http://schemas.openxmlformats.org/presentationml/2006/main">
  <p:tag name="MH" val="20170910125857"/>
  <p:tag name="MH_LIBRARY" val="CONTENTS"/>
  <p:tag name="MH_TYPE" val="TITLE"/>
  <p:tag name="ID" val="547130"/>
</p:tagLst>
</file>

<file path=ppt/tags/tag24.xml><?xml version="1.0" encoding="utf-8"?>
<p:tagLst xmlns:p="http://schemas.openxmlformats.org/presentationml/2006/main">
  <p:tag name="MH" val="20170910125857"/>
  <p:tag name="MH_LIBRARY" val="CONTENTS"/>
  <p:tag name="MH_TYPE" val="NUMBER"/>
  <p:tag name="ID" val="547130"/>
  <p:tag name="MH_ORDER" val="NUMBER"/>
</p:tagLst>
</file>

<file path=ppt/tags/tag25.xml><?xml version="1.0" encoding="utf-8"?>
<p:tagLst xmlns:p="http://schemas.openxmlformats.org/presentationml/2006/main">
  <p:tag name="MH" val="20170910125857"/>
  <p:tag name="MH_LIBRARY" val="CONTENTS"/>
  <p:tag name="MH_TYPE" val="TITLE"/>
  <p:tag name="ID" val="547130"/>
</p:tagLst>
</file>

<file path=ppt/tags/tag26.xml><?xml version="1.0" encoding="utf-8"?>
<p:tagLst xmlns:p="http://schemas.openxmlformats.org/presentationml/2006/main">
  <p:tag name="MH" val="20170910125857"/>
  <p:tag name="MH_LIBRARY" val="CONTENTS"/>
  <p:tag name="MH_TYPE" val="NUMBER"/>
  <p:tag name="ID" val="547130"/>
  <p:tag name="MH_ORDER" val="NUMBER"/>
</p:tagLst>
</file>

<file path=ppt/tags/tag27.xml><?xml version="1.0" encoding="utf-8"?>
<p:tagLst xmlns:p="http://schemas.openxmlformats.org/presentationml/2006/main">
  <p:tag name="MH_CONTENTSID" val="280"/>
  <p:tag name="MH_SECTIONID" val="281,282,283,284,"/>
  <p:tag name="ISPRING_PRESENTATION_TITLE" val="小清新风格教室说课PPT模板"/>
  <p:tag name="commondata" val="eyJoZGlkIjoiNTFmY2M5ZTlmZDY0NjQzZDFiMTRmMDdmYTM1YjkzZTgifQ=="/>
</p:tagLst>
</file>

<file path=ppt/tags/tag3.xml><?xml version="1.0" encoding="utf-8"?>
<p:tagLst xmlns:p="http://schemas.openxmlformats.org/presentationml/2006/main">
  <p:tag name="MH" val="20170910125857"/>
  <p:tag name="MH_LIBRARY" val="CONTENTS"/>
  <p:tag name="MH_TYPE" val="ENTRY"/>
  <p:tag name="ID" val="547130"/>
  <p:tag name="MH_ORDER" val="3"/>
</p:tagLst>
</file>

<file path=ppt/tags/tag4.xml><?xml version="1.0" encoding="utf-8"?>
<p:tagLst xmlns:p="http://schemas.openxmlformats.org/presentationml/2006/main">
  <p:tag name="MH" val="20170910125857"/>
  <p:tag name="MH_LIBRARY" val="CONTENTS"/>
  <p:tag name="MH_TYPE" val="ENTRY"/>
  <p:tag name="ID" val="547130"/>
  <p:tag name="MH_ORDER" val="4"/>
</p:tagLst>
</file>

<file path=ppt/tags/tag5.xml><?xml version="1.0" encoding="utf-8"?>
<p:tagLst xmlns:p="http://schemas.openxmlformats.org/presentationml/2006/main">
  <p:tag name="MH" val="20170910125857"/>
  <p:tag name="MH_LIBRARY" val="CONTENTS"/>
  <p:tag name="MH_TYPE" val="NUMBER"/>
  <p:tag name="ID" val="547130"/>
  <p:tag name="MH_ORDER" val="1"/>
</p:tagLst>
</file>

<file path=ppt/tags/tag6.xml><?xml version="1.0" encoding="utf-8"?>
<p:tagLst xmlns:p="http://schemas.openxmlformats.org/presentationml/2006/main">
  <p:tag name="MH" val="20170910125857"/>
  <p:tag name="MH_LIBRARY" val="CONTENTS"/>
  <p:tag name="MH_TYPE" val="NUMBER"/>
  <p:tag name="ID" val="547130"/>
  <p:tag name="MH_ORDER" val="2"/>
</p:tagLst>
</file>

<file path=ppt/tags/tag7.xml><?xml version="1.0" encoding="utf-8"?>
<p:tagLst xmlns:p="http://schemas.openxmlformats.org/presentationml/2006/main">
  <p:tag name="MH" val="20170910125857"/>
  <p:tag name="MH_LIBRARY" val="CONTENTS"/>
  <p:tag name="MH_TYPE" val="NUMBER"/>
  <p:tag name="ID" val="547130"/>
  <p:tag name="MH_ORDER" val="3"/>
</p:tagLst>
</file>

<file path=ppt/tags/tag8.xml><?xml version="1.0" encoding="utf-8"?>
<p:tagLst xmlns:p="http://schemas.openxmlformats.org/presentationml/2006/main">
  <p:tag name="MH" val="20170910125857"/>
  <p:tag name="MH_LIBRARY" val="CONTENTS"/>
  <p:tag name="MH_TYPE" val="NUMBER"/>
  <p:tag name="ID" val="547130"/>
  <p:tag name="MH_ORDER" val="4"/>
</p:tagLst>
</file>

<file path=ppt/tags/tag9.xml><?xml version="1.0" encoding="utf-8"?>
<p:tagLst xmlns:p="http://schemas.openxmlformats.org/presentationml/2006/main">
  <p:tag name="MH" val="20170910125857"/>
  <p:tag name="MH_LIBRARY" val="CONTENTS"/>
  <p:tag name="MH_TYPE" val="OTHERS"/>
  <p:tag name="ID" val="54713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A889E"/>
      </a:accent1>
      <a:accent2>
        <a:srgbClr val="00A8A7"/>
      </a:accent2>
      <a:accent3>
        <a:srgbClr val="5A6C90"/>
      </a:accent3>
      <a:accent4>
        <a:srgbClr val="434F5A"/>
      </a:accent4>
      <a:accent5>
        <a:srgbClr val="A5A5A5"/>
      </a:accent5>
      <a:accent6>
        <a:srgbClr val="44546A"/>
      </a:accent6>
      <a:hlink>
        <a:srgbClr val="5A889E"/>
      </a:hlink>
      <a:folHlink>
        <a:srgbClr val="BFBFB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A889E"/>
    </a:accent1>
    <a:accent2>
      <a:srgbClr val="00A8A7"/>
    </a:accent2>
    <a:accent3>
      <a:srgbClr val="5A6C90"/>
    </a:accent3>
    <a:accent4>
      <a:srgbClr val="434F5A"/>
    </a:accent4>
    <a:accent5>
      <a:srgbClr val="A5A5A5"/>
    </a:accent5>
    <a:accent6>
      <a:srgbClr val="44546A"/>
    </a:accent6>
    <a:hlink>
      <a:srgbClr val="5A889E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A889E"/>
    </a:accent1>
    <a:accent2>
      <a:srgbClr val="00A8A7"/>
    </a:accent2>
    <a:accent3>
      <a:srgbClr val="5A6C90"/>
    </a:accent3>
    <a:accent4>
      <a:srgbClr val="434F5A"/>
    </a:accent4>
    <a:accent5>
      <a:srgbClr val="A5A5A5"/>
    </a:accent5>
    <a:accent6>
      <a:srgbClr val="44546A"/>
    </a:accent6>
    <a:hlink>
      <a:srgbClr val="5A889E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A889E"/>
    </a:accent1>
    <a:accent2>
      <a:srgbClr val="00A8A7"/>
    </a:accent2>
    <a:accent3>
      <a:srgbClr val="5A6C90"/>
    </a:accent3>
    <a:accent4>
      <a:srgbClr val="434F5A"/>
    </a:accent4>
    <a:accent5>
      <a:srgbClr val="A5A5A5"/>
    </a:accent5>
    <a:accent6>
      <a:srgbClr val="44546A"/>
    </a:accent6>
    <a:hlink>
      <a:srgbClr val="5A889E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A889E"/>
    </a:accent1>
    <a:accent2>
      <a:srgbClr val="00A8A7"/>
    </a:accent2>
    <a:accent3>
      <a:srgbClr val="5A6C90"/>
    </a:accent3>
    <a:accent4>
      <a:srgbClr val="434F5A"/>
    </a:accent4>
    <a:accent5>
      <a:srgbClr val="A5A5A5"/>
    </a:accent5>
    <a:accent6>
      <a:srgbClr val="44546A"/>
    </a:accent6>
    <a:hlink>
      <a:srgbClr val="5A889E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A889E"/>
    </a:accent1>
    <a:accent2>
      <a:srgbClr val="00A8A7"/>
    </a:accent2>
    <a:accent3>
      <a:srgbClr val="5A6C90"/>
    </a:accent3>
    <a:accent4>
      <a:srgbClr val="434F5A"/>
    </a:accent4>
    <a:accent5>
      <a:srgbClr val="A5A5A5"/>
    </a:accent5>
    <a:accent6>
      <a:srgbClr val="44546A"/>
    </a:accent6>
    <a:hlink>
      <a:srgbClr val="5A889E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A889E"/>
    </a:accent1>
    <a:accent2>
      <a:srgbClr val="00A8A7"/>
    </a:accent2>
    <a:accent3>
      <a:srgbClr val="5A6C90"/>
    </a:accent3>
    <a:accent4>
      <a:srgbClr val="434F5A"/>
    </a:accent4>
    <a:accent5>
      <a:srgbClr val="A5A5A5"/>
    </a:accent5>
    <a:accent6>
      <a:srgbClr val="44546A"/>
    </a:accent6>
    <a:hlink>
      <a:srgbClr val="5A889E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A889E"/>
    </a:accent1>
    <a:accent2>
      <a:srgbClr val="00A8A7"/>
    </a:accent2>
    <a:accent3>
      <a:srgbClr val="5A6C90"/>
    </a:accent3>
    <a:accent4>
      <a:srgbClr val="434F5A"/>
    </a:accent4>
    <a:accent5>
      <a:srgbClr val="A5A5A5"/>
    </a:accent5>
    <a:accent6>
      <a:srgbClr val="44546A"/>
    </a:accent6>
    <a:hlink>
      <a:srgbClr val="5A889E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1297</Words>
  <Application>WPS 演示</Application>
  <PresentationFormat>自定义</PresentationFormat>
  <Paragraphs>119</Paragraphs>
  <Slides>16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Calibri</vt:lpstr>
      <vt:lpstr>Times New Roman</vt:lpstr>
      <vt:lpstr>黑体</vt:lpstr>
      <vt:lpstr>Calibri Light</vt:lpstr>
      <vt:lpstr>Gill Sans</vt:lpstr>
      <vt:lpstr>Open Sans Light</vt:lpstr>
      <vt:lpstr>Open Sans</vt:lpstr>
      <vt:lpstr>Arial Unicode MS</vt:lpstr>
      <vt:lpstr>华文新魏</vt:lpstr>
      <vt:lpstr>Lato Light</vt:lpstr>
      <vt:lpstr>Segoe Print</vt:lpstr>
      <vt:lpstr>Helvetica Light</vt:lpstr>
      <vt:lpstr>Arial</vt:lpstr>
      <vt:lpstr>Gill Sans MT</vt:lpstr>
      <vt:lpstr>仿宋_GB2312</vt:lpstr>
      <vt:lpstr>小米兰亭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小清新风格说课PPT模板</dc:title>
  <dc:creator>第一PPT</dc:creator>
  <cp:keywords>www.1ppt.com</cp:keywords>
  <dc:description>www.1ppt.com</dc:description>
  <cp:lastModifiedBy>『箜誠￡奺夢』</cp:lastModifiedBy>
  <cp:revision>33</cp:revision>
  <dcterms:created xsi:type="dcterms:W3CDTF">2017-09-09T06:02:00Z</dcterms:created>
  <dcterms:modified xsi:type="dcterms:W3CDTF">2023-11-18T16:34:36Z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CC9DA59FDAC241168BE399BAC1DEABBD_13</vt:lpwstr>
  </property>
</Properties>
</file>