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868" r:id="rId2"/>
  </p:sldMasterIdLst>
  <p:notesMasterIdLst>
    <p:notesMasterId r:id="rId32"/>
  </p:notesMasterIdLst>
  <p:handoutMasterIdLst>
    <p:handoutMasterId r:id="rId33"/>
  </p:handoutMasterIdLst>
  <p:sldIdLst>
    <p:sldId id="346" r:id="rId3"/>
    <p:sldId id="495" r:id="rId4"/>
    <p:sldId id="348" r:id="rId5"/>
    <p:sldId id="494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496" r:id="rId22"/>
    <p:sldId id="366" r:id="rId23"/>
    <p:sldId id="367" r:id="rId24"/>
    <p:sldId id="368" r:id="rId25"/>
    <p:sldId id="369" r:id="rId26"/>
    <p:sldId id="371" r:id="rId27"/>
    <p:sldId id="372" r:id="rId28"/>
    <p:sldId id="302" r:id="rId29"/>
    <p:sldId id="373" r:id="rId30"/>
    <p:sldId id="336" r:id="rId31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7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F7CC8D"/>
    <a:srgbClr val="D0FA67"/>
    <a:srgbClr val="F7B9A5"/>
    <a:srgbClr val="F26127"/>
    <a:srgbClr val="0000FF"/>
    <a:srgbClr val="FF0066"/>
    <a:srgbClr val="06A7DB"/>
    <a:srgbClr val="0000CC"/>
    <a:srgbClr val="0280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272" autoAdjust="0"/>
    <p:restoredTop sz="96265" autoAdjust="0"/>
  </p:normalViewPr>
  <p:slideViewPr>
    <p:cSldViewPr snapToObjects="1">
      <p:cViewPr varScale="1">
        <p:scale>
          <a:sx n="152" d="100"/>
          <a:sy n="152" d="100"/>
        </p:scale>
        <p:origin x="-444" y="-90"/>
      </p:cViewPr>
      <p:guideLst>
        <p:guide orient="horz" pos="157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3108" y="5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16636B6A-55C0-4446-A6F1-EA75E4D6BC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楷体" panose="02010609060101010101" pitchFamily="49" charset="-122"/>
              </a:defRPr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8BAA299-C091-4623-B936-F1261FC591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楷体" panose="02010609060101010101" pitchFamily="49" charset="-122"/>
              </a:defRPr>
            </a:lvl1pPr>
          </a:lstStyle>
          <a:p>
            <a:pPr>
              <a:defRPr/>
            </a:pPr>
            <a:fld id="{A73D9885-B08E-4F4B-AC63-EBD5E88D3412}" type="datetimeFigureOut">
              <a:rPr lang="zh-CN" altLang="en-US"/>
              <a:pPr>
                <a:defRPr/>
              </a:pPr>
              <a:t>2023/11/24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03303E8B-32CD-4749-A520-793A1D0C04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楷体" panose="02010609060101010101" pitchFamily="49" charset="-122"/>
              </a:defRPr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C393CD69-3B69-4A12-A6AA-351DF5D748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楷体" panose="02010609060101010101" pitchFamily="49" charset="-122"/>
              </a:defRPr>
            </a:lvl1pPr>
          </a:lstStyle>
          <a:p>
            <a:fld id="{C4137D9B-C9CA-49B3-9613-DAEE80C623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BE5D9DF0-496B-C2B9-38A9-3C3CEEE670A8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409575" y="754063"/>
            <a:ext cx="58547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184DA061-BF7B-42A2-9BAA-3C049E1ACCA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noProof="0" dirty="0"/>
              <a:t>单击此处编辑母版文本样式</a:t>
            </a:r>
          </a:p>
          <a:p>
            <a:pPr lvl="1"/>
            <a:r>
              <a:rPr lang="zh-CN" noProof="0" dirty="0"/>
              <a:t>第二级</a:t>
            </a:r>
          </a:p>
          <a:p>
            <a:pPr lvl="2"/>
            <a:r>
              <a:rPr lang="zh-CN" noProof="0" dirty="0"/>
              <a:t>第三级</a:t>
            </a:r>
          </a:p>
          <a:p>
            <a:pPr lvl="3"/>
            <a:r>
              <a:rPr lang="zh-CN" noProof="0" dirty="0"/>
              <a:t>第四级</a:t>
            </a:r>
          </a:p>
          <a:p>
            <a:pPr lvl="4"/>
            <a:r>
              <a:rPr lang="zh-CN" noProof="0" dirty="0"/>
              <a:t>第五级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xmlns="" id="{8D43DEE3-912F-42DC-9B2E-B3DE83B55E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楷体" panose="02010609060101010101" pitchFamily="49" charset="-122"/>
              </a:defRPr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B608838D-4C86-422E-9791-30865A80676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楷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0CFBE288-3299-4D4B-8B9A-E0FD8D96D24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楷体" panose="02010609060101010101" pitchFamily="49" charset="-122"/>
              </a:defRPr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A6A7464C-64C6-41D8-8B16-444D5D6AEF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楷体" panose="02010609060101010101" pitchFamily="49" charset="-122"/>
              </a:defRPr>
            </a:lvl1pPr>
          </a:lstStyle>
          <a:p>
            <a:fld id="{CA7F854D-5F38-4D60-911F-26E2417463BD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楷体" panose="02010609060101010101" pitchFamily="49" charset="-122"/>
        <a:ea typeface="宋体" pitchFamily="2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楷体" panose="02010609060101010101" pitchFamily="49" charset="-122"/>
        <a:ea typeface="宋体" pitchFamily="2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楷体" panose="02010609060101010101" pitchFamily="49" charset="-122"/>
        <a:ea typeface="宋体" pitchFamily="2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楷体" panose="02010609060101010101" pitchFamily="49" charset="-122"/>
        <a:ea typeface="宋体" pitchFamily="2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楷体" panose="02010609060101010101" pitchFamily="49" charset="-122"/>
        <a:ea typeface="宋体" pitchFamily="2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1">
          <a:blip r:embed="rId2" cstate="print">
            <a:lum/>
          </a:blip>
          <a:srcRect/>
          <a:stretch>
            <a:fillRect b="-1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6835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xmlns="" id="{D397C6EA-35A8-80F0-09F8-0A93739FF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剪去对角的矩形 3">
            <a:extLst>
              <a:ext uri="{FF2B5EF4-FFF2-40B4-BE49-F238E27FC236}">
                <a16:creationId xmlns:a16="http://schemas.microsoft.com/office/drawing/2014/main" xmlns="" id="{B63BF777-A0C0-A307-5097-AE9269A99E03}"/>
              </a:ext>
            </a:extLst>
          </p:cNvPr>
          <p:cNvSpPr/>
          <p:nvPr userDrawn="1"/>
        </p:nvSpPr>
        <p:spPr>
          <a:xfrm flipH="1">
            <a:off x="125413" y="123825"/>
            <a:ext cx="8893175" cy="4895850"/>
          </a:xfrm>
          <a:prstGeom prst="snip2Diag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" name="图片 4">
            <a:extLst>
              <a:ext uri="{FF2B5EF4-FFF2-40B4-BE49-F238E27FC236}">
                <a16:creationId xmlns:a16="http://schemas.microsoft.com/office/drawing/2014/main" xmlns="" id="{B7620C13-AC56-3CB0-A62B-073D000D88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3500" y="122238"/>
            <a:ext cx="1352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5">
            <a:extLst>
              <a:ext uri="{FF2B5EF4-FFF2-40B4-BE49-F238E27FC236}">
                <a16:creationId xmlns:a16="http://schemas.microsoft.com/office/drawing/2014/main" xmlns="" id="{1C27D5CF-E9BB-9B99-1AA4-76B3ACFE91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20273643">
            <a:off x="3709988" y="2341563"/>
            <a:ext cx="1724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2F2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6" name="图片 6">
            <a:extLst>
              <a:ext uri="{FF2B5EF4-FFF2-40B4-BE49-F238E27FC236}">
                <a16:creationId xmlns:a16="http://schemas.microsoft.com/office/drawing/2014/main" xmlns="" id="{C71EBBDA-555F-AB78-E502-A2EAD5FC06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800" r="42601"/>
          <a:stretch>
            <a:fillRect/>
          </a:stretch>
        </p:blipFill>
        <p:spPr bwMode="auto">
          <a:xfrm>
            <a:off x="-11113" y="3940175"/>
            <a:ext cx="112871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xmlns="" id="{4C396B2D-D025-532F-3A5E-550A5DFD6C8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966" t="38800" r="1932"/>
          <a:stretch>
            <a:fillRect/>
          </a:stretch>
        </p:blipFill>
        <p:spPr bwMode="auto">
          <a:xfrm>
            <a:off x="8248650" y="3795713"/>
            <a:ext cx="90487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646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xmlns="" id="{5F892B7E-AC90-4214-7ED0-ECDE39A50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E199DD6E-82A8-6924-A77F-8F0E8B89C377}"/>
              </a:ext>
            </a:extLst>
          </p:cNvPr>
          <p:cNvGrpSpPr/>
          <p:nvPr userDrawn="1"/>
        </p:nvGrpSpPr>
        <p:grpSpPr>
          <a:xfrm>
            <a:off x="179512" y="195486"/>
            <a:ext cx="8784976" cy="4752528"/>
            <a:chOff x="179512" y="195486"/>
            <a:chExt cx="8443635" cy="4752528"/>
          </a:xfrm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78BE75E5-2C2B-F93A-1FF7-2B16E5DD4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512" y="195486"/>
              <a:ext cx="8102295" cy="4752528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="" id="{10246754-A014-B435-BC91-B604DBE61B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20852" y="195486"/>
              <a:ext cx="8102295" cy="4752528"/>
            </a:xfrm>
            <a:prstGeom prst="rect">
              <a:avLst/>
            </a:prstGeom>
          </p:spPr>
        </p:pic>
      </p:grpSp>
      <p:pic>
        <p:nvPicPr>
          <p:cNvPr id="6" name="图片 3">
            <a:extLst>
              <a:ext uri="{FF2B5EF4-FFF2-40B4-BE49-F238E27FC236}">
                <a16:creationId xmlns:a16="http://schemas.microsoft.com/office/drawing/2014/main" xmlns="" id="{DE5775AA-9ADC-62BE-2735-7BD93BA1B5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95263"/>
            <a:ext cx="1352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7">
            <a:extLst>
              <a:ext uri="{FF2B5EF4-FFF2-40B4-BE49-F238E27FC236}">
                <a16:creationId xmlns:a16="http://schemas.microsoft.com/office/drawing/2014/main" xmlns="" id="{3BED9FB4-8CF7-87BB-37A2-5244EBE1DC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20273643">
            <a:off x="3709988" y="2341563"/>
            <a:ext cx="1724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F2F2F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CB766D2-A6AA-F7DB-9647-820C06C63D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t="34600" b="40200"/>
          <a:stretch/>
        </p:blipFill>
        <p:spPr>
          <a:xfrm>
            <a:off x="3059113" y="15875"/>
            <a:ext cx="2914650" cy="739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1250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01327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28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7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anose="02040503050406030204" pitchFamily="18" charset="0"/>
          <a:ea typeface="黑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DF8E356-1028-4F33-A911-EE0E4BDCC034}"/>
              </a:ext>
            </a:extLst>
          </p:cNvPr>
          <p:cNvSpPr/>
          <p:nvPr/>
        </p:nvSpPr>
        <p:spPr>
          <a:xfrm>
            <a:off x="539552" y="905841"/>
            <a:ext cx="7745033" cy="4081117"/>
          </a:xfrm>
          <a:prstGeom prst="rect">
            <a:avLst/>
          </a:prstGeom>
          <a:noFill/>
          <a:effectLst>
            <a:softEdge rad="38100"/>
          </a:effec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批评伴随着孩子，他学会谴责；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敌视伴随着孩子，他学会争斗；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嘲弄伴随着孩子，他羞惭腼腆；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鼓励伴随着孩子，他信心日增；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赞美伴随着孩子，他鉴赏有方；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认可伴随着孩子，他爱心常存；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分享伴随着孩子，他慷慨大度；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诚实与公正伴随着孩子，他领悟出真理与正义。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节选自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什么伴随着孩子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173" name="图片 2">
            <a:extLst>
              <a:ext uri="{FF2B5EF4-FFF2-40B4-BE49-F238E27FC236}">
                <a16:creationId xmlns:a16="http://schemas.microsoft.com/office/drawing/2014/main" xmlns="" id="{CEC24510-7300-09FD-B0E0-AF5E419CE4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2" t="5202" r="5202" b="2402"/>
          <a:stretch>
            <a:fillRect/>
          </a:stretch>
        </p:blipFill>
        <p:spPr bwMode="auto">
          <a:xfrm>
            <a:off x="4932363" y="862013"/>
            <a:ext cx="3709987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2">
            <a:extLst>
              <a:ext uri="{FF2B5EF4-FFF2-40B4-BE49-F238E27FC236}">
                <a16:creationId xmlns:a16="http://schemas.microsoft.com/office/drawing/2014/main" xmlns="" id="{C09E215C-2B0F-EA98-B155-A28E8AA27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25" y="109538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导入新课</a:t>
            </a:r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xmlns="" id="{C7DF3C37-E0EA-9A90-FFA4-6B77C1C64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475" y="1419225"/>
            <a:ext cx="25209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宋体" panose="02010600030101010101" pitchFamily="2" charset="-122"/>
              </a:rPr>
              <a:t>    一个人的童年往往会对他的一生起到很大的作用。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:a16="http://schemas.microsoft.com/office/drawing/2014/main" xmlns="" id="{8C383B9D-176D-BFF8-D1B4-80A7FF303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46163"/>
            <a:ext cx="784860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lnSpc>
                <a:spcPct val="15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母亲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热情赞扬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，父亲却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严厉批评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；巴迪听了母亲的评价后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非常开心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，听了父亲的评价后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伤心极了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；母亲的评价让他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更有信心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，父亲的评价让他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不断进步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:a16="http://schemas.microsoft.com/office/drawing/2014/main" xmlns="" id="{32C822BB-C849-7150-13D3-AE2487ACB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750" y="771525"/>
            <a:ext cx="7056438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lnSpc>
                <a:spcPct val="13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“巴迪，真是你写的吗？多美的诗啊！精彩极了！”</a:t>
            </a:r>
          </a:p>
        </p:txBody>
      </p:sp>
      <p:sp>
        <p:nvSpPr>
          <p:cNvPr id="3" name="文本框 9">
            <a:extLst>
              <a:ext uri="{FF2B5EF4-FFF2-40B4-BE49-F238E27FC236}">
                <a16:creationId xmlns:a16="http://schemas.microsoft.com/office/drawing/2014/main" xmlns="" id="{F9338653-5470-48A6-B8EF-93F58E270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2178050"/>
            <a:ext cx="2700337" cy="561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赞美的语气</a:t>
            </a:r>
          </a:p>
        </p:txBody>
      </p:sp>
      <p:sp>
        <p:nvSpPr>
          <p:cNvPr id="4" name="文本框 5">
            <a:extLst>
              <a:ext uri="{FF2B5EF4-FFF2-40B4-BE49-F238E27FC236}">
                <a16:creationId xmlns:a16="http://schemas.microsoft.com/office/drawing/2014/main" xmlns="" id="{9B1AC75A-2051-319B-1E03-D15965443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3003550"/>
            <a:ext cx="741680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    回想自己做了一件很棒的事时妈妈的表现，想一想母亲还可能说些什么，还可能怎么做。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5">
            <a:extLst>
              <a:ext uri="{FF2B5EF4-FFF2-40B4-BE49-F238E27FC236}">
                <a16:creationId xmlns:a16="http://schemas.microsoft.com/office/drawing/2014/main" xmlns="" id="{95C6DCD7-1710-F1FF-61A4-93F1AAEFF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131888"/>
            <a:ext cx="74168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    体验巴迪听到母亲表扬后的反应，说说“我”当时的</a:t>
            </a:r>
            <a:r>
              <a:rPr lang="zh-CN" altLang="en-US" sz="2800" b="1">
                <a:solidFill>
                  <a:srgbClr val="0070C0"/>
                </a:solidFill>
                <a:latin typeface="宋体" panose="02010600030101010101" pitchFamily="2" charset="-122"/>
              </a:rPr>
              <a:t>心理活动</a:t>
            </a:r>
            <a:r>
              <a:rPr lang="zh-CN" altLang="en-US" sz="2800" b="1">
                <a:latin typeface="宋体" panose="02010600030101010101" pitchFamily="2" charset="-122"/>
              </a:rPr>
              <a:t>。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3" name="文本框 9">
            <a:extLst>
              <a:ext uri="{FF2B5EF4-FFF2-40B4-BE49-F238E27FC236}">
                <a16:creationId xmlns:a16="http://schemas.microsoft.com/office/drawing/2014/main" xmlns="" id="{F49AD4F8-8799-41B1-B9B1-D8541E065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0650" y="2901950"/>
            <a:ext cx="3922713" cy="561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 anchorCtr="1">
            <a:spAutoFit/>
          </a:bodyPr>
          <a:lstStyle>
            <a:defPPr>
              <a:defRPr lang="zh-CN"/>
            </a:defPPr>
            <a:lvl1pPr algn="ctr" eaLnBrk="1" hangingPunct="1">
              <a:defRPr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dirty="0"/>
              <a:t>既腼腆又得意扬扬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5">
            <a:extLst>
              <a:ext uri="{FF2B5EF4-FFF2-40B4-BE49-F238E27FC236}">
                <a16:creationId xmlns:a16="http://schemas.microsoft.com/office/drawing/2014/main" xmlns="" id="{C6CEB5D0-9BF9-1C50-54E9-0F8019347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83518"/>
            <a:ext cx="8136904" cy="45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600"/>
              </a:spcBef>
            </a:pPr>
            <a:r>
              <a:rPr lang="zh-CN" altLang="en-US" sz="2600" b="1" dirty="0">
                <a:latin typeface="宋体" panose="02010600030101010101" pitchFamily="2" charset="-122"/>
              </a:rPr>
              <a:t>轻声读这一部分，体会“我”在等待中的急切心情。</a:t>
            </a:r>
            <a:endParaRPr lang="en-US" altLang="zh-CN" sz="2600" b="1" dirty="0">
              <a:latin typeface="宋体" panose="02010600030101010101" pitchFamily="2" charset="-122"/>
            </a:endParaRPr>
          </a:p>
        </p:txBody>
      </p:sp>
      <p:sp>
        <p:nvSpPr>
          <p:cNvPr id="7" name="文本框 9">
            <a:extLst>
              <a:ext uri="{FF2B5EF4-FFF2-40B4-BE49-F238E27FC236}">
                <a16:creationId xmlns:a16="http://schemas.microsoft.com/office/drawing/2014/main" xmlns="" id="{D75B98B4-9F6B-4C94-8554-7465904F9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938351"/>
            <a:ext cx="8360841" cy="399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整个下午我都怀着一种自豪感等待父亲回来。我用最漂亮的花体字把诗认认真真地重新誊写了一遍，还用彩色笔在它的周围描上一圈花边。将近七点钟的时候，我悄悄走进饭厅，满怀信心地把它放在餐桌父亲的位置上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七点。七点一刻。七点半。父亲还没有回来。我实在等不及了。我敬仰我的父亲，他是一家电影公司的重要人物，写过好多剧本。他一定会比母亲更加赞赏我这首精彩的诗。</a:t>
            </a:r>
          </a:p>
          <a:p>
            <a:pPr eaLnBrk="1" latinLnBrk="1" hangingPunct="1"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快到八点钟时，父亲终于推门而入。他进了饭厅，目光被餐桌上的那首诗吸引住了。我紧张极了。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562DF7CD-8153-4176-B0F6-BE9989C86CF2}"/>
              </a:ext>
            </a:extLst>
          </p:cNvPr>
          <p:cNvCxnSpPr>
            <a:cxnSpLocks/>
          </p:cNvCxnSpPr>
          <p:nvPr/>
        </p:nvCxnSpPr>
        <p:spPr>
          <a:xfrm>
            <a:off x="1053597" y="1373014"/>
            <a:ext cx="127681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985DCA99-CB82-4376-812C-D13E6DA41BEF}"/>
              </a:ext>
            </a:extLst>
          </p:cNvPr>
          <p:cNvCxnSpPr>
            <a:cxnSpLocks/>
          </p:cNvCxnSpPr>
          <p:nvPr/>
        </p:nvCxnSpPr>
        <p:spPr>
          <a:xfrm>
            <a:off x="1115616" y="3139678"/>
            <a:ext cx="345638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6C90C808-2742-44FF-9FB2-F87661CE0C09}"/>
              </a:ext>
            </a:extLst>
          </p:cNvPr>
          <p:cNvCxnSpPr>
            <a:cxnSpLocks/>
          </p:cNvCxnSpPr>
          <p:nvPr/>
        </p:nvCxnSpPr>
        <p:spPr>
          <a:xfrm>
            <a:off x="1101635" y="4443958"/>
            <a:ext cx="17827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5">
            <a:extLst>
              <a:ext uri="{FF2B5EF4-FFF2-40B4-BE49-F238E27FC236}">
                <a16:creationId xmlns:a16="http://schemas.microsoft.com/office/drawing/2014/main" xmlns="" id="{CF309378-9FB0-B985-0C0A-BD32A64CF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058863"/>
            <a:ext cx="7191375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altLang="zh-CN" sz="3200" b="1">
                <a:latin typeface="宋体" panose="02010600030101010101" pitchFamily="2" charset="-122"/>
              </a:rPr>
              <a:t>    </a:t>
            </a:r>
            <a:r>
              <a:rPr lang="zh-CN" altLang="zh-CN" sz="3200" b="1">
                <a:latin typeface="宋体" panose="02010600030101010101" pitchFamily="2" charset="-122"/>
              </a:rPr>
              <a:t>七点到七点半，明明只有半个小时，作者为什么要这样分三句话来写？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3" name="文本框 9">
            <a:extLst>
              <a:ext uri="{FF2B5EF4-FFF2-40B4-BE49-F238E27FC236}">
                <a16:creationId xmlns:a16="http://schemas.microsoft.com/office/drawing/2014/main" xmlns="" id="{00729D14-06FF-40DD-9F77-1A8D36461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825750"/>
            <a:ext cx="6354762" cy="561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 anchorCtr="1">
            <a:spAutoFit/>
          </a:bodyPr>
          <a:lstStyle>
            <a:defPPr>
              <a:defRPr lang="zh-CN"/>
            </a:defPPr>
            <a:lvl1pPr algn="ctr" eaLnBrk="1" hangingPunct="1">
              <a:defRPr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dirty="0"/>
              <a:t>更加突出“我”等待时的焦急心情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:a16="http://schemas.microsoft.com/office/drawing/2014/main" xmlns="" id="{20F05654-CBB4-5AF0-EC1B-E4ACD5280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501650"/>
            <a:ext cx="7424737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“诗只有十行，可我觉得他读了几个小时。”</a:t>
            </a:r>
          </a:p>
        </p:txBody>
      </p:sp>
      <p:sp>
        <p:nvSpPr>
          <p:cNvPr id="3" name="文本框 5">
            <a:extLst>
              <a:ext uri="{FF2B5EF4-FFF2-40B4-BE49-F238E27FC236}">
                <a16:creationId xmlns:a16="http://schemas.microsoft.com/office/drawing/2014/main" xmlns="" id="{D3D88E4A-343F-C65D-4938-C42FAFC98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0" y="1901825"/>
            <a:ext cx="628015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>
                <a:latin typeface="宋体" panose="02010600030101010101" pitchFamily="2" charset="-122"/>
              </a:rPr>
              <a:t>你从这句话中读出了哪些信息？</a:t>
            </a:r>
            <a:endParaRPr lang="en-US" altLang="zh-CN" sz="3200" b="1">
              <a:latin typeface="宋体" panose="02010600030101010101" pitchFamily="2" charset="-122"/>
            </a:endParaRPr>
          </a:p>
        </p:txBody>
      </p:sp>
      <p:sp>
        <p:nvSpPr>
          <p:cNvPr id="4" name="文本框 9">
            <a:extLst>
              <a:ext uri="{FF2B5EF4-FFF2-40B4-BE49-F238E27FC236}">
                <a16:creationId xmlns:a16="http://schemas.microsoft.com/office/drawing/2014/main" xmlns="" id="{6C385341-CFEF-28D2-EC41-2E66E5285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2643188"/>
            <a:ext cx="7878763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000" b="1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父亲不是盲目地评价，而是仔细地读。从中可以看出父亲对巴迪要求</a:t>
            </a:r>
            <a:r>
              <a:rPr lang="zh-CN" altLang="en-US" sz="3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严格</a:t>
            </a:r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。他要认真读后再发表看法，这与母亲的态度截然不同。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:a16="http://schemas.microsoft.com/office/drawing/2014/main" xmlns="" id="{4D9674BA-5A33-0691-CA95-86E96C021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925" y="863600"/>
            <a:ext cx="72009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lnSpc>
                <a:spcPct val="130000"/>
              </a:lnSpc>
            </a:pP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“我看这首诗糟糕透了。”</a:t>
            </a:r>
            <a:endParaRPr lang="en-US" altLang="zh-CN" sz="3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latinLnBrk="1" hangingPunct="1">
              <a:lnSpc>
                <a:spcPct val="130000"/>
              </a:lnSpc>
            </a:pP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“难道世界上糟糕的诗还不够多吗？”</a:t>
            </a:r>
          </a:p>
        </p:txBody>
      </p:sp>
      <p:sp>
        <p:nvSpPr>
          <p:cNvPr id="3" name="文本框 9">
            <a:extLst>
              <a:ext uri="{FF2B5EF4-FFF2-40B4-BE49-F238E27FC236}">
                <a16:creationId xmlns:a16="http://schemas.microsoft.com/office/drawing/2014/main" xmlns="" id="{85A222EB-9451-DE87-F1A5-503467C3C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675" y="2471738"/>
            <a:ext cx="66960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没有得到爸爸的表扬，反而受到了批评。</a:t>
            </a:r>
          </a:p>
        </p:txBody>
      </p:sp>
      <p:sp>
        <p:nvSpPr>
          <p:cNvPr id="5" name="文本框 5">
            <a:extLst>
              <a:ext uri="{FF2B5EF4-FFF2-40B4-BE49-F238E27FC236}">
                <a16:creationId xmlns:a16="http://schemas.microsoft.com/office/drawing/2014/main" xmlns="" id="{CBD0E3B3-4471-7A88-4856-863C6FC46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00" y="3508375"/>
            <a:ext cx="5543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3000" b="1">
                <a:latin typeface="宋体" panose="02010600030101010101" pitchFamily="2" charset="-122"/>
              </a:rPr>
              <a:t>父爱与母爱的表达方式不同。</a:t>
            </a:r>
            <a:endParaRPr lang="en-US" altLang="zh-CN" sz="30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:a16="http://schemas.microsoft.com/office/drawing/2014/main" xmlns="" id="{CA8C7164-1E73-8761-8F70-E54B6EC6D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771525"/>
            <a:ext cx="770572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lnSpc>
                <a:spcPct val="130000"/>
              </a:lnSpc>
            </a:pP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    “我的眼睛湿润了，头也沉重得抬不起来。” </a:t>
            </a:r>
            <a:endParaRPr lang="en-US" altLang="zh-CN" sz="3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latinLnBrk="1" hangingPunct="1">
              <a:lnSpc>
                <a:spcPct val="130000"/>
              </a:lnSpc>
            </a:pPr>
            <a:r>
              <a:rPr lang="en-US" altLang="zh-CN" sz="30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000" b="1">
                <a:latin typeface="楷体" panose="02010609060101010101" pitchFamily="49" charset="-122"/>
                <a:ea typeface="楷体" panose="02010609060101010101" pitchFamily="49" charset="-122"/>
              </a:rPr>
              <a:t>“我再也受不了了。我冲出饭厅，跑进自己的房间，扑到床上失声痛哭起来。”</a:t>
            </a:r>
          </a:p>
        </p:txBody>
      </p:sp>
      <p:sp>
        <p:nvSpPr>
          <p:cNvPr id="3" name="文本框 9">
            <a:extLst>
              <a:ext uri="{FF2B5EF4-FFF2-40B4-BE49-F238E27FC236}">
                <a16:creationId xmlns:a16="http://schemas.microsoft.com/office/drawing/2014/main" xmlns="" id="{E23C04BD-A98E-4294-AB26-AF48853AA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013" y="4098925"/>
            <a:ext cx="3609975" cy="560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anchor="ctr" anchorCtr="1">
            <a:spAutoFit/>
          </a:bodyPr>
          <a:lstStyle>
            <a:defPPr>
              <a:defRPr lang="zh-CN"/>
            </a:defPPr>
            <a:lvl1pPr algn="ctr" eaLnBrk="1" hangingPunct="1">
              <a:defRPr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dirty="0"/>
              <a:t>伤心、难过和痛苦</a:t>
            </a:r>
          </a:p>
        </p:txBody>
      </p:sp>
      <p:sp>
        <p:nvSpPr>
          <p:cNvPr id="4" name="文本框 5">
            <a:extLst>
              <a:ext uri="{FF2B5EF4-FFF2-40B4-BE49-F238E27FC236}">
                <a16:creationId xmlns:a16="http://schemas.microsoft.com/office/drawing/2014/main" xmlns="" id="{15FCEFC2-7984-5B26-65F8-6B5327DB1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3292475"/>
            <a:ext cx="77057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3000" b="1">
                <a:latin typeface="宋体" panose="02010600030101010101" pitchFamily="2" charset="-122"/>
              </a:rPr>
              <a:t>听到父亲的评价后，“我”的心情是怎样的？</a:t>
            </a:r>
            <a:endParaRPr lang="en-US" altLang="zh-CN" sz="30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5">
            <a:extLst>
              <a:ext uri="{FF2B5EF4-FFF2-40B4-BE49-F238E27FC236}">
                <a16:creationId xmlns:a16="http://schemas.microsoft.com/office/drawing/2014/main" xmlns="" id="{7E29B359-63B6-5530-746B-30A77D429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388" y="1068388"/>
            <a:ext cx="75184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3000" b="1">
                <a:latin typeface="宋体" panose="02010600030101010101" pitchFamily="2" charset="-122"/>
              </a:rPr>
              <a:t>    同一首诗，父亲和母亲为什么会给出截然不同的评价？</a:t>
            </a:r>
            <a:endParaRPr lang="en-US" altLang="zh-CN" sz="3000" b="1">
              <a:latin typeface="宋体" panose="02010600030101010101" pitchFamily="2" charset="-122"/>
            </a:endParaRPr>
          </a:p>
        </p:txBody>
      </p:sp>
      <p:sp>
        <p:nvSpPr>
          <p:cNvPr id="3" name="文本框 9">
            <a:extLst>
              <a:ext uri="{FF2B5EF4-FFF2-40B4-BE49-F238E27FC236}">
                <a16:creationId xmlns:a16="http://schemas.microsoft.com/office/drawing/2014/main" xmlns="" id="{1242C029-6B1A-E6A0-65F0-90B99B2FC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416175"/>
            <a:ext cx="74168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母亲着重评价的是写诗的这个行为，重在鼓励；父亲看重的是诗的质量，所以给出了严厉的批评。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5">
            <a:extLst>
              <a:ext uri="{FF2B5EF4-FFF2-40B4-BE49-F238E27FC236}">
                <a16:creationId xmlns:a16="http://schemas.microsoft.com/office/drawing/2014/main" xmlns="" id="{33C9CFEA-CAD4-CC79-3260-9FDAE555C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1563688"/>
            <a:ext cx="7129462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>
                <a:latin typeface="宋体" panose="02010600030101010101" pitchFamily="2" charset="-122"/>
              </a:rPr>
              <a:t>    </a:t>
            </a:r>
            <a:r>
              <a:rPr lang="en-US" altLang="zh-CN" sz="3200" b="1">
                <a:latin typeface="宋体" panose="02010600030101010101" pitchFamily="2" charset="-122"/>
              </a:rPr>
              <a:t>2.</a:t>
            </a:r>
            <a:r>
              <a:rPr lang="zh-CN" altLang="en-US" sz="3200" b="1">
                <a:latin typeface="宋体" panose="02010600030101010101" pitchFamily="2" charset="-122"/>
              </a:rPr>
              <a:t>品读第</a:t>
            </a:r>
            <a:r>
              <a:rPr lang="en-US" altLang="zh-CN" sz="3200" b="1">
                <a:latin typeface="宋体" panose="02010600030101010101" pitchFamily="2" charset="-122"/>
              </a:rPr>
              <a:t>15</a:t>
            </a:r>
            <a:r>
              <a:rPr lang="zh-CN" altLang="en-US" sz="3200" b="1">
                <a:latin typeface="宋体" panose="02010600030101010101" pitchFamily="2" charset="-122"/>
              </a:rPr>
              <a:t>～</a:t>
            </a:r>
            <a:r>
              <a:rPr lang="en-US" altLang="zh-CN" sz="3200" b="1">
                <a:latin typeface="宋体" panose="02010600030101010101" pitchFamily="2" charset="-122"/>
              </a:rPr>
              <a:t>17</a:t>
            </a:r>
            <a:r>
              <a:rPr lang="zh-CN" altLang="en-US" sz="3200" b="1">
                <a:latin typeface="宋体" panose="02010600030101010101" pitchFamily="2" charset="-122"/>
              </a:rPr>
              <a:t>自然段，自己试着提出问题来。</a:t>
            </a:r>
            <a:endParaRPr lang="en-US" altLang="zh-CN" sz="3200" b="1">
              <a:latin typeface="宋体" panose="02010600030101010101" pitchFamily="2" charset="-122"/>
            </a:endParaRPr>
          </a:p>
        </p:txBody>
      </p:sp>
      <p:pic>
        <p:nvPicPr>
          <p:cNvPr id="25603" name="图片 2">
            <a:extLst>
              <a:ext uri="{FF2B5EF4-FFF2-40B4-BE49-F238E27FC236}">
                <a16:creationId xmlns:a16="http://schemas.microsoft.com/office/drawing/2014/main" xmlns="" id="{ED8A10A2-F810-879F-9D8A-EC5CA2F1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3563" y="2716213"/>
            <a:ext cx="13716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DEBFB97A-F3C7-487E-96C0-77C500118004}"/>
              </a:ext>
            </a:extLst>
          </p:cNvPr>
          <p:cNvSpPr/>
          <p:nvPr/>
        </p:nvSpPr>
        <p:spPr>
          <a:xfrm>
            <a:off x="611188" y="4025627"/>
            <a:ext cx="719137" cy="720725"/>
          </a:xfrm>
          <a:prstGeom prst="ellipse">
            <a:avLst/>
          </a:prstGeom>
          <a:solidFill>
            <a:srgbClr val="02A0E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文本框 1">
            <a:extLst>
              <a:ext uri="{FF2B5EF4-FFF2-40B4-BE49-F238E27FC236}">
                <a16:creationId xmlns:a16="http://schemas.microsoft.com/office/drawing/2014/main" xmlns="" id="{7A8D3D1D-FA05-4393-91B1-7DFE3EAD3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155" y="3939902"/>
            <a:ext cx="82010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 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“精彩极了”和“糟糕透了”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A155263-AE50-4A2C-99D6-2D20D8BB0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59" t="-76" r="7036"/>
          <a:stretch>
            <a:fillRect/>
          </a:stretch>
        </p:blipFill>
        <p:spPr bwMode="auto">
          <a:xfrm>
            <a:off x="6660232" y="119063"/>
            <a:ext cx="23812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1F9D17B-D293-4827-8C0B-D92F49DF3AC8}"/>
              </a:ext>
            </a:extLst>
          </p:cNvPr>
          <p:cNvSpPr txBox="1"/>
          <p:nvPr/>
        </p:nvSpPr>
        <p:spPr>
          <a:xfrm>
            <a:off x="1166089" y="3738146"/>
            <a:ext cx="496888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dirty="0">
                <a:latin typeface="+mn-ea"/>
                <a:ea typeface="+mn-ea"/>
              </a:rPr>
              <a:t>*</a:t>
            </a:r>
          </a:p>
        </p:txBody>
      </p:sp>
      <p:grpSp>
        <p:nvGrpSpPr>
          <p:cNvPr id="6" name="组合 4">
            <a:extLst>
              <a:ext uri="{FF2B5EF4-FFF2-40B4-BE49-F238E27FC236}">
                <a16:creationId xmlns:a16="http://schemas.microsoft.com/office/drawing/2014/main" xmlns="" id="{E245BF4E-38A3-4A25-9204-EDA44A81EBD7}"/>
              </a:ext>
            </a:extLst>
          </p:cNvPr>
          <p:cNvGrpSpPr>
            <a:grpSpLocks/>
          </p:cNvGrpSpPr>
          <p:nvPr/>
        </p:nvGrpSpPr>
        <p:grpSpPr bwMode="auto">
          <a:xfrm>
            <a:off x="1614488" y="2139702"/>
            <a:ext cx="3915220" cy="1325811"/>
            <a:chOff x="670290" y="1440811"/>
            <a:chExt cx="3914660" cy="1326278"/>
          </a:xfrm>
        </p:grpSpPr>
        <p:sp>
          <p:nvSpPr>
            <p:cNvPr id="7" name="圆角矩形标注 3">
              <a:extLst>
                <a:ext uri="{FF2B5EF4-FFF2-40B4-BE49-F238E27FC236}">
                  <a16:creationId xmlns:a16="http://schemas.microsoft.com/office/drawing/2014/main" xmlns="" id="{060F1F18-F18C-4036-A73D-242544C2EB3D}"/>
                </a:ext>
              </a:extLst>
            </p:cNvPr>
            <p:cNvSpPr/>
            <p:nvPr/>
          </p:nvSpPr>
          <p:spPr>
            <a:xfrm>
              <a:off x="670290" y="1440811"/>
              <a:ext cx="3842665" cy="1326278"/>
            </a:xfrm>
            <a:prstGeom prst="wedgeRoundRectCallout">
              <a:avLst>
                <a:gd name="adj1" fmla="val 2325"/>
                <a:gd name="adj2" fmla="val 83235"/>
                <a:gd name="adj3" fmla="val 16667"/>
              </a:avLst>
            </a:prstGeom>
            <a:ln>
              <a:solidFill>
                <a:srgbClr val="FF006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Text Box 5">
              <a:extLst>
                <a:ext uri="{FF2B5EF4-FFF2-40B4-BE49-F238E27FC236}">
                  <a16:creationId xmlns:a16="http://schemas.microsoft.com/office/drawing/2014/main" xmlns="" id="{A084AAAB-83F9-42B4-83BD-28D1081E4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567" y="1491630"/>
              <a:ext cx="3901383" cy="1196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读了这个课题，你有什么想法？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79874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6" name="文本框 5">
            <a:extLst>
              <a:ext uri="{FF2B5EF4-FFF2-40B4-BE49-F238E27FC236}">
                <a16:creationId xmlns:a16="http://schemas.microsoft.com/office/drawing/2014/main" xmlns="" id="{523B99BB-B614-1BA6-2280-439D8F6CC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300" y="203200"/>
            <a:ext cx="59785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b="1" dirty="0">
                <a:latin typeface="宋体" panose="02010600030101010101" pitchFamily="2" charset="-122"/>
              </a:rPr>
              <a:t>几年后，巴迪理解父母的评价了吗？</a:t>
            </a:r>
            <a:endParaRPr lang="en-US" altLang="zh-CN" sz="2800" b="1" dirty="0">
              <a:latin typeface="宋体" panose="02010600030101010101" pitchFamily="2" charset="-122"/>
            </a:endParaRPr>
          </a:p>
        </p:txBody>
      </p:sp>
      <p:sp>
        <p:nvSpPr>
          <p:cNvPr id="17" name="文本框 9">
            <a:extLst>
              <a:ext uri="{FF2B5EF4-FFF2-40B4-BE49-F238E27FC236}">
                <a16:creationId xmlns:a16="http://schemas.microsoft.com/office/drawing/2014/main" xmlns="" id="{EA75542A-8602-4F08-B199-7153137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203598"/>
            <a:ext cx="8496943" cy="222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几年后，当我再拿起那首诗，不得不承认父亲是对的，那的确是一首相当糟糕的诗。不过母亲还是一如既往地鼓励我，因此我还一直在写作。有一次，我鼓起勇气给父亲看了一篇我新写的短篇小说。“写得不怎么样，但也不是毫无希望。”根据父亲的批语，我学着进行修改，那时我还未满十二岁。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9F2184E0-39A2-4CBA-8383-BAE7635D67B9}"/>
              </a:ext>
            </a:extLst>
          </p:cNvPr>
          <p:cNvGrpSpPr>
            <a:grpSpLocks/>
          </p:cNvGrpSpPr>
          <p:nvPr/>
        </p:nvGrpSpPr>
        <p:grpSpPr bwMode="auto">
          <a:xfrm>
            <a:off x="5017508" y="1210987"/>
            <a:ext cx="1629093" cy="427037"/>
            <a:chOff x="4441414" y="1114349"/>
            <a:chExt cx="1629324" cy="426890"/>
          </a:xfrm>
        </p:grpSpPr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9364206-2E85-4630-9576-BAAE934C47CC}"/>
                </a:ext>
              </a:extLst>
            </p:cNvPr>
            <p:cNvCxnSpPr>
              <a:cxnSpLocks/>
            </p:cNvCxnSpPr>
            <p:nvPr/>
          </p:nvCxnSpPr>
          <p:spPr>
            <a:xfrm>
              <a:off x="4441414" y="1541239"/>
              <a:ext cx="162932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xmlns="" id="{9E69DE36-CC0E-4BF1-991C-7E12F876DF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04422" y="1114349"/>
              <a:ext cx="143712" cy="39515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9">
            <a:extLst>
              <a:ext uri="{FF2B5EF4-FFF2-40B4-BE49-F238E27FC236}">
                <a16:creationId xmlns:a16="http://schemas.microsoft.com/office/drawing/2014/main" xmlns="" id="{BE78D7C1-74A1-470B-98F2-380A21F44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492" y="699542"/>
            <a:ext cx="69405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几年后，“我”开始理解父亲的评价。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A68B92C0-2B8A-41E3-A581-4E38A56B9D85}"/>
              </a:ext>
            </a:extLst>
          </p:cNvPr>
          <p:cNvGrpSpPr>
            <a:grpSpLocks/>
          </p:cNvGrpSpPr>
          <p:nvPr/>
        </p:nvGrpSpPr>
        <p:grpSpPr bwMode="auto">
          <a:xfrm>
            <a:off x="2915816" y="2581276"/>
            <a:ext cx="5112568" cy="824680"/>
            <a:chOff x="2915924" y="2289532"/>
            <a:chExt cx="5111328" cy="823942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xmlns="" id="{35563C29-6B2F-4DCF-AD00-0877F6BE2E7B}"/>
                </a:ext>
              </a:extLst>
            </p:cNvPr>
            <p:cNvSpPr/>
            <p:nvPr/>
          </p:nvSpPr>
          <p:spPr>
            <a:xfrm>
              <a:off x="2915924" y="2289532"/>
              <a:ext cx="5111328" cy="360040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cxnSp>
          <p:nvCxnSpPr>
            <p:cNvPr id="29" name="直接箭头连接符 28">
              <a:extLst>
                <a:ext uri="{FF2B5EF4-FFF2-40B4-BE49-F238E27FC236}">
                  <a16:creationId xmlns:a16="http://schemas.microsoft.com/office/drawing/2014/main" xmlns="" id="{E552B21A-594C-4F1E-8275-A9B514B67479}"/>
                </a:ext>
              </a:extLst>
            </p:cNvPr>
            <p:cNvCxnSpPr>
              <a:cxnSpLocks/>
            </p:cNvCxnSpPr>
            <p:nvPr/>
          </p:nvCxnSpPr>
          <p:spPr>
            <a:xfrm>
              <a:off x="4643696" y="2649572"/>
              <a:ext cx="431944" cy="46390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文本框 9">
            <a:extLst>
              <a:ext uri="{FF2B5EF4-FFF2-40B4-BE49-F238E27FC236}">
                <a16:creationId xmlns:a16="http://schemas.microsoft.com/office/drawing/2014/main" xmlns="" id="{E2EE1E6D-2874-40AC-AC44-1B165C6BA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1238" y="3360738"/>
            <a:ext cx="5248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得到了父亲有点儿肯定的评价。</a:t>
            </a:r>
          </a:p>
        </p:txBody>
      </p:sp>
      <p:sp>
        <p:nvSpPr>
          <p:cNvPr id="31" name="文本框 9">
            <a:extLst>
              <a:ext uri="{FF2B5EF4-FFF2-40B4-BE49-F238E27FC236}">
                <a16:creationId xmlns:a16="http://schemas.microsoft.com/office/drawing/2014/main" xmlns="" id="{1E28220E-D3B2-49BD-9FF2-B3D3E9276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3841299"/>
            <a:ext cx="7920880" cy="10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有了母亲的鼓励，“我”一直在写作；有了父亲的批评，“我”努力学着修改习作。</a:t>
            </a: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xmlns="" id="{63CD1F88-DA5B-4D71-913C-84599D109C6C}"/>
              </a:ext>
            </a:extLst>
          </p:cNvPr>
          <p:cNvCxnSpPr>
            <a:cxnSpLocks/>
          </p:cNvCxnSpPr>
          <p:nvPr/>
        </p:nvCxnSpPr>
        <p:spPr bwMode="auto">
          <a:xfrm>
            <a:off x="4746500" y="2071638"/>
            <a:ext cx="37139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xmlns="" id="{765A8EB3-D349-496E-ADE9-C40AB379FCB3}"/>
              </a:ext>
            </a:extLst>
          </p:cNvPr>
          <p:cNvCxnSpPr>
            <a:cxnSpLocks/>
          </p:cNvCxnSpPr>
          <p:nvPr/>
        </p:nvCxnSpPr>
        <p:spPr bwMode="auto">
          <a:xfrm>
            <a:off x="461546" y="2499742"/>
            <a:ext cx="288631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xmlns="" id="{BB37DC53-5727-4263-9B90-355BFAA2F414}"/>
              </a:ext>
            </a:extLst>
          </p:cNvPr>
          <p:cNvCxnSpPr>
            <a:cxnSpLocks/>
          </p:cNvCxnSpPr>
          <p:nvPr/>
        </p:nvCxnSpPr>
        <p:spPr bwMode="auto">
          <a:xfrm>
            <a:off x="8413243" y="2938463"/>
            <a:ext cx="34263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xmlns="" id="{C362529A-8CF4-4536-86EE-CAE385CB6A4B}"/>
              </a:ext>
            </a:extLst>
          </p:cNvPr>
          <p:cNvCxnSpPr>
            <a:cxnSpLocks/>
          </p:cNvCxnSpPr>
          <p:nvPr/>
        </p:nvCxnSpPr>
        <p:spPr bwMode="auto">
          <a:xfrm>
            <a:off x="414586" y="3395663"/>
            <a:ext cx="437454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993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5">
            <a:extLst>
              <a:ext uri="{FF2B5EF4-FFF2-40B4-BE49-F238E27FC236}">
                <a16:creationId xmlns:a16="http://schemas.microsoft.com/office/drawing/2014/main" xmlns="" id="{9749068D-0957-59AA-7792-B72297724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88" y="839788"/>
            <a:ext cx="5905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3000" b="1">
                <a:latin typeface="宋体" panose="02010600030101010101" pitchFamily="2" charset="-122"/>
              </a:rPr>
              <a:t>成名后的作者，体会到了什么？</a:t>
            </a:r>
            <a:endParaRPr lang="en-US" altLang="zh-CN" sz="3000" b="1">
              <a:latin typeface="宋体" panose="02010600030101010101" pitchFamily="2" charset="-122"/>
            </a:endParaRPr>
          </a:p>
        </p:txBody>
      </p:sp>
      <p:sp>
        <p:nvSpPr>
          <p:cNvPr id="3" name="文本框 9">
            <a:extLst>
              <a:ext uri="{FF2B5EF4-FFF2-40B4-BE49-F238E27FC236}">
                <a16:creationId xmlns:a16="http://schemas.microsoft.com/office/drawing/2014/main" xmlns="" id="{7C5B58F2-A660-CA6D-8C16-7FC900135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1847850"/>
            <a:ext cx="7488238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现在我已经有了很多作品，出版了一部部小说、戏剧和电影剧本。我越来越体会到我当初是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多么幸运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5E731FE6-78A0-4425-9195-4AB60DB71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479" y="695350"/>
            <a:ext cx="8785921" cy="34067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    现在我已经有了很多作品，出版了一部部小说、戏剧和电影剧本。我越来越体会到我当初是多么幸运。我有个慈祥的母亲，她常常对我说：“巴迪，这是你写的吗？精彩极了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!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”我还有个严厉的父亲，他总是皱着眉头，说：“这个糟糕透了。”一个作家，应该说生活中的每一个人，都需要来自母亲的力量，这种爱的力量是灵感和创作的源泉。但是仅有这个是不全面的，它可能会把人引入歧途，所以还需要警告的力量来平衡，需要有人时常提醒你：“小心，注意，总结，提高。”</a:t>
            </a:r>
            <a:endParaRPr lang="en-US" altLang="zh-CN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    这些年来，我少年时代听到的这两种声音一直交织在我的耳际。“精彩极了！”“糟糕透了！”“精彩极了！”“糟糕透了！”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它们像两股风不断地向我吹来。我谨慎地把握住我生活的小船，使它不被哪一股风刮倒。我从心底里知道，“精彩极了”也好，“糟糕透了”也好，这两个极端的断言有一个共同的出发点，那就是爱。在爱的鼓舞下，我努力地向前驶去。</a:t>
            </a:r>
          </a:p>
        </p:txBody>
      </p:sp>
      <p:sp>
        <p:nvSpPr>
          <p:cNvPr id="9" name="文本框 5">
            <a:extLst>
              <a:ext uri="{FF2B5EF4-FFF2-40B4-BE49-F238E27FC236}">
                <a16:creationId xmlns:a16="http://schemas.microsoft.com/office/drawing/2014/main" xmlns="" id="{B01CFF2F-04A3-DE7F-515A-9869157F0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958" y="4054308"/>
            <a:ext cx="7620942" cy="96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zh-CN" altLang="en-US" sz="2600" b="1" dirty="0">
                <a:latin typeface="宋体" panose="02010600030101010101" pitchFamily="2" charset="-122"/>
              </a:rPr>
              <a:t>    “生活的小船”指的是什么？为什么把父母亲的评价比作是风？作者为什么觉得自己很幸运？</a:t>
            </a:r>
            <a:endParaRPr lang="en-US" altLang="zh-CN" sz="2600" b="1" dirty="0">
              <a:latin typeface="宋体" panose="02010600030101010101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xmlns="" id="{55F27A71-3FAB-4A82-82B3-4AC008221E30}"/>
              </a:ext>
            </a:extLst>
          </p:cNvPr>
          <p:cNvCxnSpPr>
            <a:cxnSpLocks/>
          </p:cNvCxnSpPr>
          <p:nvPr/>
        </p:nvCxnSpPr>
        <p:spPr>
          <a:xfrm>
            <a:off x="1411370" y="1322214"/>
            <a:ext cx="95928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49BA57B9-C7C8-4F3B-A6FE-3A00113AB29B}"/>
              </a:ext>
            </a:extLst>
          </p:cNvPr>
          <p:cNvCxnSpPr>
            <a:cxnSpLocks/>
          </p:cNvCxnSpPr>
          <p:nvPr/>
        </p:nvCxnSpPr>
        <p:spPr>
          <a:xfrm>
            <a:off x="2775886" y="3431654"/>
            <a:ext cx="11543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xmlns="" id="{88783605-94C5-4C46-B56D-7D23E649E374}"/>
              </a:ext>
            </a:extLst>
          </p:cNvPr>
          <p:cNvCxnSpPr>
            <a:cxnSpLocks/>
          </p:cNvCxnSpPr>
          <p:nvPr/>
        </p:nvCxnSpPr>
        <p:spPr>
          <a:xfrm>
            <a:off x="6257502" y="3116585"/>
            <a:ext cx="14044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:a16="http://schemas.microsoft.com/office/drawing/2014/main" xmlns="" id="{3E7B35A0-937D-547F-15FC-BC37709B0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762000"/>
            <a:ext cx="817245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800" b="1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生活的小船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”指的是在社会中生存和发展。“</a:t>
            </a:r>
            <a:r>
              <a:rPr lang="zh-CN" altLang="en-US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风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”指赞扬和批评的力量。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有个慈祥的母亲不断鼓励“我”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，这种爱的力量让“我”不断增强信心，是“我”的灵感和创作的源泉，使“我”继续坚持写作。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但同时有个严厉的父亲，提醒“我”不要骄傲、自满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，这种爱的力量令“我”不断总结、改正和提高，让“我”在人生的道路上勇往直前，驶向幸福的彼岸。</a:t>
            </a:r>
            <a:r>
              <a:rPr lang="zh-CN" altLang="en-US" sz="28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所以说“我”是幸运的</a:t>
            </a:r>
            <a:r>
              <a:rPr lang="zh-CN" altLang="en-US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:a16="http://schemas.microsoft.com/office/drawing/2014/main" xmlns="" id="{98D5AA54-5B86-CE8C-C589-62EE5E4BD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38138"/>
            <a:ext cx="691197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我从心底里知道，“精彩极了”也好，“糟糕透了”也好，这两个极端的断言有一个共同的出发点，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那就是爱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" name="文本框 5">
            <a:extLst>
              <a:ext uri="{FF2B5EF4-FFF2-40B4-BE49-F238E27FC236}">
                <a16:creationId xmlns:a16="http://schemas.microsoft.com/office/drawing/2014/main" xmlns="" id="{500E8D03-87FF-4E1F-F1A8-37C8F880D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3" y="2127250"/>
            <a:ext cx="809466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2800" b="1">
                <a:latin typeface="宋体" panose="02010600030101010101" pitchFamily="2" charset="-122"/>
              </a:rPr>
              <a:t>“精彩极了”“糟糕透了”分别是一种怎样的爱？</a:t>
            </a:r>
            <a:endParaRPr lang="en-US" altLang="zh-CN" sz="2400" b="1">
              <a:latin typeface="宋体" panose="02010600030101010101" pitchFamily="2" charset="-122"/>
            </a:endParaRPr>
          </a:p>
        </p:txBody>
      </p:sp>
      <p:sp>
        <p:nvSpPr>
          <p:cNvPr id="4" name="文本框 9">
            <a:extLst>
              <a:ext uri="{FF2B5EF4-FFF2-40B4-BE49-F238E27FC236}">
                <a16:creationId xmlns:a16="http://schemas.microsoft.com/office/drawing/2014/main" xmlns="" id="{A7F05EEE-69DF-8516-B20A-31EEF199F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795588"/>
            <a:ext cx="75612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“精彩极了”是母亲温柔的赞美，是鼓励，是一种慈祥之爱；“糟糕透了”是父亲严厉的批评，是鞭策，是一种严厉之爱。两者只是表达方式不同，但它们都是对“我”深深的爱。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文本框 5">
            <a:extLst>
              <a:ext uri="{FF2B5EF4-FFF2-40B4-BE49-F238E27FC236}">
                <a16:creationId xmlns:a16="http://schemas.microsoft.com/office/drawing/2014/main" xmlns="" id="{6C48BF26-68E9-C4A5-67F7-E3B02A3A5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876300"/>
            <a:ext cx="62087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>
                <a:latin typeface="宋体" panose="02010600030101010101" pitchFamily="2" charset="-122"/>
              </a:rPr>
              <a:t>结合巴迪的经历，你读懂了什么？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3" name="文本框 9">
            <a:extLst>
              <a:ext uri="{FF2B5EF4-FFF2-40B4-BE49-F238E27FC236}">
                <a16:creationId xmlns:a16="http://schemas.microsoft.com/office/drawing/2014/main" xmlns="" id="{E05A591D-78AE-245F-DEA4-585466A84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1833563"/>
            <a:ext cx="7688262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我们要体会到父母用不同的爱在帮助着我们，赞美的话语给了我们前进的动力，严厉的批评则鞭策着我们做得更好。因此我们要珍惜和感恩父母的爱，同时也要谨慎对待生活中的赞美和批评，认真体会其中的爱。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1">
            <a:extLst>
              <a:ext uri="{FF2B5EF4-FFF2-40B4-BE49-F238E27FC236}">
                <a16:creationId xmlns:a16="http://schemas.microsoft.com/office/drawing/2014/main" xmlns="" id="{B145C8AE-F63C-0759-D736-551215C07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3250" y="2571750"/>
            <a:ext cx="13716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本框 5">
            <a:extLst>
              <a:ext uri="{FF2B5EF4-FFF2-40B4-BE49-F238E27FC236}">
                <a16:creationId xmlns:a16="http://schemas.microsoft.com/office/drawing/2014/main" xmlns="" id="{22439900-0CE3-EC32-D39C-9345A9477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1131888"/>
            <a:ext cx="7127875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altLang="zh-CN" sz="3200" b="1">
                <a:latin typeface="宋体" panose="02010600030101010101" pitchFamily="2" charset="-122"/>
              </a:rPr>
              <a:t>    3.</a:t>
            </a:r>
            <a:r>
              <a:rPr lang="zh-CN" altLang="en-US" sz="3200" b="1">
                <a:latin typeface="宋体" panose="02010600030101010101" pitchFamily="2" charset="-122"/>
              </a:rPr>
              <a:t>联系生活实际想想，你的父亲和母亲平时是怎样教育你的？你也有这样的经历吗？写一写。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矩形 3">
            <a:extLst>
              <a:ext uri="{FF2B5EF4-FFF2-40B4-BE49-F238E27FC236}">
                <a16:creationId xmlns:a16="http://schemas.microsoft.com/office/drawing/2014/main" xmlns="" id="{C422BDEF-9221-9C83-F4A7-D6CAA5185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1058863"/>
            <a:ext cx="8035925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体会人物描写方法：反复读文中描写父母神态、动作、语言的词句，体会情感。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体会细节描写：仔细读母亲赞扬巴迪时的细节描写，特别是巴迪等待父亲回来时的细节描写，感受巴迪的急切、得意的心情。</a:t>
            </a:r>
          </a:p>
        </p:txBody>
      </p:sp>
      <p:sp>
        <p:nvSpPr>
          <p:cNvPr id="33795" name="TextBox 2">
            <a:extLst>
              <a:ext uri="{FF2B5EF4-FFF2-40B4-BE49-F238E27FC236}">
                <a16:creationId xmlns:a16="http://schemas.microsoft.com/office/drawing/2014/main" xmlns="" id="{89BF5413-B826-1022-59FA-64AEFD83C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6175" y="115888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拓展延伸</a:t>
            </a:r>
          </a:p>
        </p:txBody>
      </p:sp>
      <p:pic>
        <p:nvPicPr>
          <p:cNvPr id="33796" name="墨迹 18">
            <a:extLst>
              <a:ext uri="{FF2B5EF4-FFF2-40B4-BE49-F238E27FC236}">
                <a16:creationId xmlns:a16="http://schemas.microsoft.com/office/drawing/2014/main" xmlns="" id="{004F5040-993A-942E-7DC4-F9EA520BB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85325" y="2033588"/>
            <a:ext cx="17463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xmlns="" id="{672004CC-B2FA-0D06-2194-8D9C8D7CB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1203325"/>
            <a:ext cx="8396287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28800"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86000"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43200"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200400"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小练笔：回忆生活中的一件小事，懂得爸爸和妈妈对自己的关爱，将自己的感受写下来。</a:t>
            </a:r>
          </a:p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积累与运用：摘抄、积累文中自己喜欢的词语和句子。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1">
            <a:extLst>
              <a:ext uri="{FF2B5EF4-FFF2-40B4-BE49-F238E27FC236}">
                <a16:creationId xmlns:a16="http://schemas.microsoft.com/office/drawing/2014/main" xmlns="" id="{53E0A9F9-5959-6098-0132-29775EAFB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1552575"/>
            <a:ext cx="4702175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母亲      父亲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慈祥              严厉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赞扬              批评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鼓励              鞭策</a:t>
            </a:r>
          </a:p>
        </p:txBody>
      </p:sp>
      <p:sp>
        <p:nvSpPr>
          <p:cNvPr id="35843" name="TextBox 2">
            <a:extLst>
              <a:ext uri="{FF2B5EF4-FFF2-40B4-BE49-F238E27FC236}">
                <a16:creationId xmlns:a16="http://schemas.microsoft.com/office/drawing/2014/main" xmlns="" id="{4D64DEA7-7247-4796-7602-F387FCCF5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15888"/>
            <a:ext cx="194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板书设计</a:t>
            </a:r>
          </a:p>
        </p:txBody>
      </p:sp>
      <p:sp>
        <p:nvSpPr>
          <p:cNvPr id="37895" name="文本框 1">
            <a:extLst>
              <a:ext uri="{FF2B5EF4-FFF2-40B4-BE49-F238E27FC236}">
                <a16:creationId xmlns:a16="http://schemas.microsoft.com/office/drawing/2014/main" xmlns="" id="{DA63AE03-EEEF-5AB7-4BF5-977A55BA4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0913" y="1058863"/>
            <a:ext cx="4702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“精彩极了”和“糟糕透了”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8D24C91D-6311-4C30-BF97-6454BECEAB2B}"/>
              </a:ext>
            </a:extLst>
          </p:cNvPr>
          <p:cNvGrpSpPr/>
          <p:nvPr/>
        </p:nvGrpSpPr>
        <p:grpSpPr>
          <a:xfrm>
            <a:off x="3655113" y="2450596"/>
            <a:ext cx="1584250" cy="1152128"/>
            <a:chOff x="3655113" y="2450596"/>
            <a:chExt cx="1584250" cy="1152128"/>
          </a:xfrm>
        </p:grpSpPr>
        <p:sp>
          <p:nvSpPr>
            <p:cNvPr id="3" name="心形 2">
              <a:extLst>
                <a:ext uri="{FF2B5EF4-FFF2-40B4-BE49-F238E27FC236}">
                  <a16:creationId xmlns:a16="http://schemas.microsoft.com/office/drawing/2014/main" xmlns="" id="{AC13A4CA-9303-4B58-A3F3-A59FCDDA8A32}"/>
                </a:ext>
              </a:extLst>
            </p:cNvPr>
            <p:cNvSpPr/>
            <p:nvPr/>
          </p:nvSpPr>
          <p:spPr>
            <a:xfrm>
              <a:off x="3655113" y="2450596"/>
              <a:ext cx="1584250" cy="1152128"/>
            </a:xfrm>
            <a:prstGeom prst="heart">
              <a:avLst/>
            </a:prstGeom>
            <a:solidFill>
              <a:srgbClr val="F7B9A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9" name="心形 8">
              <a:extLst>
                <a:ext uri="{FF2B5EF4-FFF2-40B4-BE49-F238E27FC236}">
                  <a16:creationId xmlns:a16="http://schemas.microsoft.com/office/drawing/2014/main" xmlns="" id="{2127C230-DC29-4D25-BB95-FEEB29B17713}"/>
                </a:ext>
              </a:extLst>
            </p:cNvPr>
            <p:cNvSpPr/>
            <p:nvPr/>
          </p:nvSpPr>
          <p:spPr>
            <a:xfrm>
              <a:off x="3792590" y="2641020"/>
              <a:ext cx="1309297" cy="952172"/>
            </a:xfrm>
            <a:prstGeom prst="heart">
              <a:avLst/>
            </a:prstGeom>
            <a:solidFill>
              <a:srgbClr val="F7CC8D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847" name="文本框 9">
              <a:extLst>
                <a:ext uri="{FF2B5EF4-FFF2-40B4-BE49-F238E27FC236}">
                  <a16:creationId xmlns:a16="http://schemas.microsoft.com/office/drawing/2014/main" xmlns="" id="{793BE442-23AB-2D9A-32C5-3824EB45B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6862" y="2773545"/>
              <a:ext cx="606651" cy="687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3600" b="1" dirty="0">
                  <a:solidFill>
                    <a:srgbClr val="FF006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8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>
            <a:extLst>
              <a:ext uri="{FF2B5EF4-FFF2-40B4-BE49-F238E27FC236}">
                <a16:creationId xmlns:a16="http://schemas.microsoft.com/office/drawing/2014/main" xmlns="" id="{582DC8BF-C56F-1969-DFE6-236BC4539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525" y="80963"/>
            <a:ext cx="1871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初读课文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9A69449B-C995-4586-9695-F8F64F325937}"/>
              </a:ext>
            </a:extLst>
          </p:cNvPr>
          <p:cNvSpPr/>
          <p:nvPr/>
        </p:nvSpPr>
        <p:spPr>
          <a:xfrm>
            <a:off x="755668" y="1491630"/>
            <a:ext cx="7745033" cy="2308324"/>
          </a:xfrm>
          <a:prstGeom prst="rect">
            <a:avLst/>
          </a:prstGeom>
          <a:noFill/>
          <a:effectLst>
            <a:softEdge rad="38100"/>
          </a:effec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自由朗读课文，读准字音，不认识的生字词可以查字典或询问他人，然后多拼读两遍。把课文读通、读顺。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2">
            <a:extLst>
              <a:ext uri="{FF2B5EF4-FFF2-40B4-BE49-F238E27FC236}">
                <a16:creationId xmlns:a16="http://schemas.microsoft.com/office/drawing/2014/main" xmlns="" id="{E8E6CC19-F000-9A1C-5D21-AD22123A0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1169988"/>
            <a:ext cx="737235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精彩   糟糕   誊写   湿润</a:t>
            </a:r>
            <a:endParaRPr lang="en-US" altLang="zh-CN" sz="4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鼓励   慈祥   出版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歧途   谨慎   一如既往</a:t>
            </a:r>
          </a:p>
        </p:txBody>
      </p:sp>
      <p:sp>
        <p:nvSpPr>
          <p:cNvPr id="12" name="文本框 12">
            <a:extLst>
              <a:ext uri="{FF2B5EF4-FFF2-40B4-BE49-F238E27FC236}">
                <a16:creationId xmlns:a16="http://schemas.microsoft.com/office/drawing/2014/main" xmlns="" id="{56254E0D-D2CF-FE09-119C-0D9FD5C12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1169988"/>
            <a:ext cx="737235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80000"/>
              </a:lnSpc>
            </a:pP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精彩   糟糕   </a:t>
            </a:r>
            <a:r>
              <a:rPr lang="zh-CN" altLang="en-US" sz="4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誊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写   湿润</a:t>
            </a:r>
            <a:endParaRPr lang="en-US" altLang="zh-CN" sz="4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80000"/>
              </a:lnSpc>
            </a:pP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鼓</a:t>
            </a:r>
            <a:r>
              <a:rPr lang="zh-CN" altLang="en-US" sz="4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励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   慈</a:t>
            </a:r>
            <a:r>
              <a:rPr lang="zh-CN" altLang="en-US" sz="4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祥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   出</a:t>
            </a:r>
            <a:r>
              <a:rPr lang="zh-CN" altLang="en-US" sz="4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版</a:t>
            </a:r>
            <a:r>
              <a:rPr lang="en-US" altLang="zh-CN" sz="4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4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歧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途   </a:t>
            </a:r>
            <a:r>
              <a:rPr lang="zh-CN" altLang="en-US" sz="44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谨</a:t>
            </a:r>
            <a:r>
              <a:rPr lang="zh-CN" altLang="en-US" sz="4400" b="1">
                <a:latin typeface="楷体" panose="02010609060101010101" pitchFamily="49" charset="-122"/>
                <a:ea typeface="楷体" panose="02010609060101010101" pitchFamily="49" charset="-122"/>
              </a:rPr>
              <a:t>慎   一如既往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7C88F8FC-62E7-4B27-BC26-1C2F9A5FE485}"/>
              </a:ext>
            </a:extLst>
          </p:cNvPr>
          <p:cNvSpPr/>
          <p:nvPr/>
        </p:nvSpPr>
        <p:spPr>
          <a:xfrm>
            <a:off x="633413" y="239713"/>
            <a:ext cx="27622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  <a:defRPr/>
            </a:pPr>
            <a:r>
              <a:rPr lang="zh-CN" altLang="en-US" sz="3600" b="1" dirty="0">
                <a:latin typeface="+mn-ea"/>
                <a:ea typeface="+mn-ea"/>
              </a:rPr>
              <a:t>词语检测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xmlns="" id="{24C959AD-96FC-446E-A29E-3A831700D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1101725"/>
            <a:ext cx="1358900" cy="5619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+mn-ea"/>
                <a:ea typeface="+mn-ea"/>
              </a:rPr>
              <a:t>ténɡ</a:t>
            </a:r>
            <a:endParaRPr lang="en-US" altLang="zh-CN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72C1B57A-59A2-42E4-8783-AE384AE08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88" y="2330450"/>
            <a:ext cx="596900" cy="5619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+mn-ea"/>
                <a:ea typeface="+mn-ea"/>
              </a:rPr>
              <a:t>lì</a:t>
            </a:r>
            <a:endParaRPr lang="en-US" altLang="zh-CN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24FEDF56-BA87-41C5-9253-A76991EEA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4025" y="2378075"/>
            <a:ext cx="982663" cy="5603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+mn-ea"/>
                <a:ea typeface="+mn-ea"/>
              </a:rPr>
              <a:t>bǎn</a:t>
            </a:r>
            <a:endParaRPr lang="en-US" altLang="zh-CN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2E55E168-4305-4736-8BED-56DD0B679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9313" y="2303463"/>
            <a:ext cx="1470025" cy="5619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+mn-ea"/>
                <a:ea typeface="+mn-ea"/>
              </a:rPr>
              <a:t>xiánɡ</a:t>
            </a:r>
            <a:endParaRPr lang="en-US" altLang="zh-CN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15F63C86-E69C-47F4-AC69-1997C6FEF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7538" y="2303463"/>
            <a:ext cx="587375" cy="5619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+mn-ea"/>
                <a:ea typeface="+mn-ea"/>
              </a:rPr>
              <a:t>qí</a:t>
            </a:r>
            <a:endParaRPr lang="en-US" altLang="zh-CN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xmlns="" id="{0FD3CCE5-EDAA-44FD-AC97-45FB927E5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4888" y="3498850"/>
            <a:ext cx="1184275" cy="561975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b="1" dirty="0" err="1">
                <a:solidFill>
                  <a:srgbClr val="FF0000"/>
                </a:solidFill>
                <a:latin typeface="+mn-ea"/>
                <a:ea typeface="+mn-ea"/>
              </a:rPr>
              <a:t>jǐn</a:t>
            </a:r>
            <a:endParaRPr lang="en-US" altLang="zh-CN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="" id="{01419AE2-F38E-4878-82DB-3E7970990E65}"/>
              </a:ext>
            </a:extLst>
          </p:cNvPr>
          <p:cNvSpPr/>
          <p:nvPr/>
        </p:nvSpPr>
        <p:spPr>
          <a:xfrm>
            <a:off x="254000" y="1062038"/>
            <a:ext cx="8515350" cy="3735387"/>
          </a:xfrm>
          <a:custGeom>
            <a:avLst/>
            <a:gdLst>
              <a:gd name="connsiteX0" fmla="*/ 10298 w 8099319"/>
              <a:gd name="connsiteY0" fmla="*/ 1118311 h 2944674"/>
              <a:gd name="connsiteX1" fmla="*/ 140926 w 8099319"/>
              <a:gd name="connsiteY1" fmla="*/ 279538 h 2944674"/>
              <a:gd name="connsiteX2" fmla="*/ 1055326 w 8099319"/>
              <a:gd name="connsiteY2" fmla="*/ 11406 h 2944674"/>
              <a:gd name="connsiteX3" fmla="*/ 3427266 w 8099319"/>
              <a:gd name="connsiteY3" fmla="*/ 45782 h 2944674"/>
              <a:gd name="connsiteX4" fmla="*/ 5579200 w 8099319"/>
              <a:gd name="connsiteY4" fmla="*/ 114534 h 2944674"/>
              <a:gd name="connsiteX5" fmla="*/ 7868638 w 8099319"/>
              <a:gd name="connsiteY5" fmla="*/ 135159 h 2944674"/>
              <a:gd name="connsiteX6" fmla="*/ 8040517 w 8099319"/>
              <a:gd name="connsiteY6" fmla="*/ 1345192 h 2944674"/>
              <a:gd name="connsiteX7" fmla="*/ 8047393 w 8099319"/>
              <a:gd name="connsiteY7" fmla="*/ 2266467 h 2944674"/>
              <a:gd name="connsiteX8" fmla="*/ 7504253 w 8099319"/>
              <a:gd name="connsiteY8" fmla="*/ 2878359 h 2944674"/>
              <a:gd name="connsiteX9" fmla="*/ 5084187 w 8099319"/>
              <a:gd name="connsiteY9" fmla="*/ 2919610 h 2944674"/>
              <a:gd name="connsiteX10" fmla="*/ 2622869 w 8099319"/>
              <a:gd name="connsiteY10" fmla="*/ 2802732 h 2944674"/>
              <a:gd name="connsiteX11" fmla="*/ 635940 w 8099319"/>
              <a:gd name="connsiteY11" fmla="*/ 2830233 h 2944674"/>
              <a:gd name="connsiteX12" fmla="*/ 79050 w 8099319"/>
              <a:gd name="connsiteY12" fmla="*/ 1654576 h 2944674"/>
              <a:gd name="connsiteX13" fmla="*/ 10298 w 8099319"/>
              <a:gd name="connsiteY13" fmla="*/ 1118311 h 2944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099319" h="2944674">
                <a:moveTo>
                  <a:pt x="10298" y="1118311"/>
                </a:moveTo>
                <a:cubicBezTo>
                  <a:pt x="20611" y="889138"/>
                  <a:pt x="-33245" y="464022"/>
                  <a:pt x="140926" y="279538"/>
                </a:cubicBezTo>
                <a:cubicBezTo>
                  <a:pt x="315097" y="95054"/>
                  <a:pt x="507603" y="50365"/>
                  <a:pt x="1055326" y="11406"/>
                </a:cubicBezTo>
                <a:cubicBezTo>
                  <a:pt x="1603049" y="-27553"/>
                  <a:pt x="3427266" y="45782"/>
                  <a:pt x="3427266" y="45782"/>
                </a:cubicBezTo>
                <a:lnTo>
                  <a:pt x="5579200" y="114534"/>
                </a:lnTo>
                <a:cubicBezTo>
                  <a:pt x="6319429" y="129430"/>
                  <a:pt x="7458419" y="-69951"/>
                  <a:pt x="7868638" y="135159"/>
                </a:cubicBezTo>
                <a:cubicBezTo>
                  <a:pt x="8278857" y="340269"/>
                  <a:pt x="8010725" y="989974"/>
                  <a:pt x="8040517" y="1345192"/>
                </a:cubicBezTo>
                <a:cubicBezTo>
                  <a:pt x="8070310" y="1700410"/>
                  <a:pt x="8136770" y="2010939"/>
                  <a:pt x="8047393" y="2266467"/>
                </a:cubicBezTo>
                <a:cubicBezTo>
                  <a:pt x="7958016" y="2521995"/>
                  <a:pt x="7998121" y="2769502"/>
                  <a:pt x="7504253" y="2878359"/>
                </a:cubicBezTo>
                <a:cubicBezTo>
                  <a:pt x="7010385" y="2987216"/>
                  <a:pt x="5897751" y="2932215"/>
                  <a:pt x="5084187" y="2919610"/>
                </a:cubicBezTo>
                <a:cubicBezTo>
                  <a:pt x="4270623" y="2907005"/>
                  <a:pt x="2622869" y="2802732"/>
                  <a:pt x="2622869" y="2802732"/>
                </a:cubicBezTo>
                <a:cubicBezTo>
                  <a:pt x="1881495" y="2787836"/>
                  <a:pt x="1059910" y="3021592"/>
                  <a:pt x="635940" y="2830233"/>
                </a:cubicBezTo>
                <a:cubicBezTo>
                  <a:pt x="211970" y="2638874"/>
                  <a:pt x="183324" y="1941042"/>
                  <a:pt x="79050" y="1654576"/>
                </a:cubicBezTo>
                <a:cubicBezTo>
                  <a:pt x="-25224" y="1368110"/>
                  <a:pt x="-15" y="1347484"/>
                  <a:pt x="10298" y="1118311"/>
                </a:cubicBezTo>
                <a:close/>
              </a:path>
            </a:pathLst>
          </a:custGeom>
          <a:noFill/>
          <a:ln cap="rnd">
            <a:solidFill>
              <a:schemeClr val="accent5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5">
            <a:extLst>
              <a:ext uri="{FF2B5EF4-FFF2-40B4-BE49-F238E27FC236}">
                <a16:creationId xmlns:a16="http://schemas.microsoft.com/office/drawing/2014/main" xmlns="" id="{10B4F787-EA68-9290-B9D1-1A23194AF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1228725"/>
            <a:ext cx="77025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>
                <a:latin typeface="宋体" panose="02010600030101010101" pitchFamily="2" charset="-122"/>
              </a:rPr>
              <a:t>自由默读课文，找出表明时间顺序的词语。</a:t>
            </a:r>
            <a:endParaRPr lang="en-US" altLang="zh-CN" sz="3200" b="1">
              <a:latin typeface="宋体" panose="02010600030101010101" pitchFamily="2" charset="-122"/>
            </a:endParaRPr>
          </a:p>
        </p:txBody>
      </p:sp>
      <p:sp>
        <p:nvSpPr>
          <p:cNvPr id="3" name="文本框 9">
            <a:extLst>
              <a:ext uri="{FF2B5EF4-FFF2-40B4-BE49-F238E27FC236}">
                <a16:creationId xmlns:a16="http://schemas.microsoft.com/office/drawing/2014/main" xmlns="" id="{0B4ED5B9-0707-0B9D-DB66-20CC558B9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2597150"/>
            <a:ext cx="66960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八九岁 → 几年后 → 这些年来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5">
            <a:extLst>
              <a:ext uri="{FF2B5EF4-FFF2-40B4-BE49-F238E27FC236}">
                <a16:creationId xmlns:a16="http://schemas.microsoft.com/office/drawing/2014/main" xmlns="" id="{9555F42C-359F-963A-70D9-3F9C10AB6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842963"/>
            <a:ext cx="55451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>
                <a:latin typeface="宋体" panose="02010600030101010101" pitchFamily="2" charset="-122"/>
              </a:rPr>
              <a:t>按时间顺序，理清课文结构。</a:t>
            </a:r>
            <a:endParaRPr lang="en-US" altLang="zh-CN" sz="3200" b="1">
              <a:latin typeface="宋体" panose="02010600030101010101" pitchFamily="2" charset="-122"/>
            </a:endParaRPr>
          </a:p>
        </p:txBody>
      </p:sp>
      <p:sp>
        <p:nvSpPr>
          <p:cNvPr id="3" name="文本框 9">
            <a:extLst>
              <a:ext uri="{FF2B5EF4-FFF2-40B4-BE49-F238E27FC236}">
                <a16:creationId xmlns:a16="http://schemas.microsoft.com/office/drawing/2014/main" xmlns="" id="{0D98DAF7-800B-02C9-9E1B-82A8B6903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1974850"/>
            <a:ext cx="7920037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第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自然段：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“我”八九岁时写了一首诗，母亲用“精彩极了”夸奖“我”，父亲却说“糟糕透了”打击“我”。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9">
            <a:extLst>
              <a:ext uri="{FF2B5EF4-FFF2-40B4-BE49-F238E27FC236}">
                <a16:creationId xmlns:a16="http://schemas.microsoft.com/office/drawing/2014/main" xmlns="" id="{C327A714-9F7B-0479-00E9-791FBFD50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219200"/>
            <a:ext cx="80645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    第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～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17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自然段：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几年以后，“我”认可了父亲对那首诗的评价；成年后，“我”理解了父母两种评价中包含的爱，以及这不同的评价对“我”产生的深远影响。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5">
            <a:extLst>
              <a:ext uri="{FF2B5EF4-FFF2-40B4-BE49-F238E27FC236}">
                <a16:creationId xmlns:a16="http://schemas.microsoft.com/office/drawing/2014/main" xmlns="" id="{353C0EFC-63D7-D5FE-835A-AB611001C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55625"/>
            <a:ext cx="55451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>
                <a:latin typeface="宋体" panose="02010600030101010101" pitchFamily="2" charset="-122"/>
              </a:rPr>
              <a:t>课文主要讲了一件什么事？</a:t>
            </a:r>
            <a:endParaRPr lang="en-US" altLang="zh-CN" sz="3200" b="1">
              <a:latin typeface="宋体" panose="02010600030101010101" pitchFamily="2" charset="-122"/>
            </a:endParaRPr>
          </a:p>
        </p:txBody>
      </p:sp>
      <p:sp>
        <p:nvSpPr>
          <p:cNvPr id="3" name="文本框 9">
            <a:extLst>
              <a:ext uri="{FF2B5EF4-FFF2-40B4-BE49-F238E27FC236}">
                <a16:creationId xmlns:a16="http://schemas.microsoft.com/office/drawing/2014/main" xmlns="" id="{C09C1075-5B1A-79D4-E063-F80F44440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657350"/>
            <a:ext cx="78486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latin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课文写了作者童年时期写了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，母亲对此给予了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，而父亲却提出了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</a:p>
          <a:p>
            <a:pPr eaLnBrk="1" latin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，作者在这两种评价中感悟到了父母给予的爱，最后逐渐成长为</a:t>
            </a:r>
            <a:r>
              <a:rPr lang="en-US" altLang="zh-CN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____________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" name="文本框 9">
            <a:extLst>
              <a:ext uri="{FF2B5EF4-FFF2-40B4-BE49-F238E27FC236}">
                <a16:creationId xmlns:a16="http://schemas.microsoft.com/office/drawing/2014/main" xmlns="" id="{F2FDB0FC-A603-5038-22E0-5D0E7F8CD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1539875"/>
            <a:ext cx="194468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第一首诗</a:t>
            </a:r>
          </a:p>
        </p:txBody>
      </p:sp>
      <p:sp>
        <p:nvSpPr>
          <p:cNvPr id="5" name="文本框 9">
            <a:extLst>
              <a:ext uri="{FF2B5EF4-FFF2-40B4-BE49-F238E27FC236}">
                <a16:creationId xmlns:a16="http://schemas.microsoft.com/office/drawing/2014/main" xmlns="" id="{9DD228E8-E780-FA41-321C-5179F7118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913" y="2114550"/>
            <a:ext cx="10477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鼓励</a:t>
            </a:r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xmlns="" id="{64750412-6D78-31DB-326D-AB7E63C47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4088" y="2108200"/>
            <a:ext cx="10493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严厉</a:t>
            </a:r>
          </a:p>
        </p:txBody>
      </p:sp>
      <p:sp>
        <p:nvSpPr>
          <p:cNvPr id="7" name="文本框 9">
            <a:extLst>
              <a:ext uri="{FF2B5EF4-FFF2-40B4-BE49-F238E27FC236}">
                <a16:creationId xmlns:a16="http://schemas.microsoft.com/office/drawing/2014/main" xmlns="" id="{6FE0F477-8B89-27B0-56FF-01C7DB33C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657475"/>
            <a:ext cx="155098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的批评</a:t>
            </a:r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xmlns="" id="{AF19D1CA-4E1E-7E19-144E-B7131CF21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3189288"/>
            <a:ext cx="2195513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一名大作家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>
            <a:extLst>
              <a:ext uri="{FF2B5EF4-FFF2-40B4-BE49-F238E27FC236}">
                <a16:creationId xmlns:a16="http://schemas.microsoft.com/office/drawing/2014/main" xmlns="" id="{40AD03F1-D94E-530C-28F5-16A6CD2FD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15888"/>
            <a:ext cx="1943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研读课文</a:t>
            </a:r>
          </a:p>
        </p:txBody>
      </p:sp>
      <p:sp>
        <p:nvSpPr>
          <p:cNvPr id="15363" name="文本框 5">
            <a:extLst>
              <a:ext uri="{FF2B5EF4-FFF2-40B4-BE49-F238E27FC236}">
                <a16:creationId xmlns:a16="http://schemas.microsoft.com/office/drawing/2014/main" xmlns="" id="{9FBBA2B0-F5C2-C483-6865-F205440C7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8863"/>
            <a:ext cx="7129462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</a:pPr>
            <a:r>
              <a:rPr lang="zh-CN" altLang="en-US" sz="3200" b="1">
                <a:latin typeface="宋体" panose="02010600030101010101" pitchFamily="2" charset="-122"/>
              </a:rPr>
              <a:t>    </a:t>
            </a:r>
            <a:r>
              <a:rPr lang="en-US" altLang="zh-CN" sz="3200" b="1">
                <a:latin typeface="宋体" panose="02010600030101010101" pitchFamily="2" charset="-122"/>
              </a:rPr>
              <a:t>1.</a:t>
            </a:r>
            <a:r>
              <a:rPr lang="zh-CN" altLang="en-US" sz="3200" b="1">
                <a:latin typeface="宋体" panose="02010600030101010101" pitchFamily="2" charset="-122"/>
              </a:rPr>
              <a:t>品读第</a:t>
            </a:r>
            <a:r>
              <a:rPr lang="en-US" altLang="zh-CN" sz="3200" b="1">
                <a:latin typeface="宋体" panose="02010600030101010101" pitchFamily="2" charset="-122"/>
              </a:rPr>
              <a:t>1</a:t>
            </a:r>
            <a:r>
              <a:rPr lang="zh-CN" altLang="en-US" sz="3200" b="1">
                <a:latin typeface="宋体" panose="02010600030101010101" pitchFamily="2" charset="-122"/>
              </a:rPr>
              <a:t>～</a:t>
            </a:r>
            <a:r>
              <a:rPr lang="en-US" altLang="zh-CN" sz="3200" b="1">
                <a:latin typeface="宋体" panose="02010600030101010101" pitchFamily="2" charset="-122"/>
              </a:rPr>
              <a:t>14</a:t>
            </a:r>
            <a:r>
              <a:rPr lang="zh-CN" altLang="en-US" sz="3200" b="1">
                <a:latin typeface="宋体" panose="02010600030101010101" pitchFamily="2" charset="-122"/>
              </a:rPr>
              <a:t>自然段，分别把课文中描写母亲和父亲不同评价的句子画出来，多读几遍。说说自己读懂了什么，体会到了什么。</a:t>
            </a:r>
            <a:endParaRPr lang="en-US" altLang="zh-CN" sz="3200" b="1">
              <a:latin typeface="宋体" panose="02010600030101010101" pitchFamily="2" charset="-122"/>
            </a:endParaRPr>
          </a:p>
        </p:txBody>
      </p:sp>
      <p:pic>
        <p:nvPicPr>
          <p:cNvPr id="15364" name="图片 6">
            <a:extLst>
              <a:ext uri="{FF2B5EF4-FFF2-40B4-BE49-F238E27FC236}">
                <a16:creationId xmlns:a16="http://schemas.microsoft.com/office/drawing/2014/main" xmlns="" id="{7CFF816F-9C48-3942-0DC6-B93C268F9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932113"/>
            <a:ext cx="13716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eaLnBrk="1" hangingPunct="1">
          <a:lnSpc>
            <a:spcPct val="120000"/>
          </a:lnSpc>
          <a:defRPr sz="3200" b="1" smtClean="0">
            <a:latin typeface="宋体" panose="02010600030101010101" pitchFamily="2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3201</TotalTime>
  <Pages>0</Pages>
  <Words>1818</Words>
  <Characters>0</Characters>
  <Application>Microsoft Office PowerPoint</Application>
  <DocSecurity>0</DocSecurity>
  <PresentationFormat>全屏显示(16:9)</PresentationFormat>
  <Lines>0</Lines>
  <Paragraphs>97</Paragraphs>
  <Slides>29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自定义设计方案</vt:lpstr>
      <vt:lpstr>1_自定义设计方案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Manager>状元成才路</Manager>
  <Company>状元成才路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状元成才路</dc:creator>
  <cp:keywords>状元成才路</cp:keywords>
  <dc:description>声  明_x000d_
_x000d_
 本文件仅用于个人学习、研究或欣赏，以及其他非商业性或非盈利性用途，但同时应遵守著作权法及其他相关法律的规定，不得侵犯本司及相关权利人的合法权利。_x000d_
 除此以外，将本文件任何内容用于其他用途时，应获得授权，如发现未经授权用于商业或盈利用途将追加侵权者的法律责任。_x000d_
_x000d_
武汉天成贵龙文化传播有限公司_x000d_
湖北山河律师事务所</dc:description>
  <cp:lastModifiedBy>Administrator</cp:lastModifiedBy>
  <cp:revision>619</cp:revision>
  <dcterms:created xsi:type="dcterms:W3CDTF">2012-09-21T09:22:25Z</dcterms:created>
  <dcterms:modified xsi:type="dcterms:W3CDTF">2023-11-24T07:11:01Z</dcterms:modified>
  <cp:category>状元成才路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</Properties>
</file>