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3"/>
  </p:sldMasterIdLst>
  <p:notesMasterIdLst>
    <p:notesMasterId r:id="rId5"/>
  </p:notesMasterIdLst>
  <p:sldIdLst>
    <p:sldId id="258" r:id="rId4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0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gs" Target="tags/tag128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34964-F7E9-4FB1-9170-09E09F988D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6EDF-190F-4B59-BA9A-93A7F1FD66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1371600" y="1143000"/>
            <a:ext cx="4114800" cy="3086100"/>
          </a:xfrm>
          <a:ln>
            <a:miter lim="800000"/>
          </a:ln>
        </p:spPr>
      </p:sp>
      <p:sp>
        <p:nvSpPr>
          <p:cNvPr id="512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51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42616-5994-4838-B057-6B5EB4399174}" type="slidenum">
              <a:rPr lang="zh-CN" altLang="en-US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4" Type="http://schemas.openxmlformats.org/officeDocument/2006/relationships/tags" Target="../tags/tag117.xml"/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EF30B21-8F83-428D-ADC8-82BA91E8B96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A835B6DA-C037-466E-B12F-275061939EC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30FD702-B728-4853-8429-D8AB9783174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2D132962-F6F7-4305-8C9D-FE52C3D459C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85176D61-4C7E-4C7A-B0F5-2E60EF6ACA8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082B7AA0-8E11-4C0E-9AD3-7B4682C24A3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456FAD97-F6C5-4F16-AD3C-4E18F4558AF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6FB064BC-3350-4DC3-83A0-CB6B383673F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A7A60A2F-4E36-4915-82E3-0535E37C3E6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23C3F748-C9CA-428B-9E63-F06BDF4D677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3EF83BFF-477E-434E-A8AA-F7B185BA806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E89C4285-583E-4CBC-835B-68CE8A2E270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E2EBE700-6C55-458D-95A4-440917EF9A7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B17AD2DE-773F-48E3-ACDD-15F9B0FAF87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A9986DE1-2AAF-4766-AB31-C240EDBBB51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6E814B5E-E941-434D-B202-30FAE444765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2C2A6184-0DAB-415B-9971-C5F47D5B9C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2F1FDD69-1E57-4946-B10E-3EFE99B56A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9E4CB363-6830-4B74-8FCE-10C1A956C6F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080D8BD-2830-472F-9D1D-2BC2117FB9B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99EEF477-85AE-40D1-B8C6-184BFDD2AFD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41C02514-071C-418E-B80C-3A0BED70336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0D385B4-F4E0-4F68-A401-B2168068EBB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2664337F-1868-48E9-8807-33126298281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764AF5C-BF6A-449E-8FA5-DA7B6AD5D30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4FE4DC48-14A7-419B-9610-893B52599F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33" Type="http://schemas.openxmlformats.org/officeDocument/2006/relationships/theme" Target="../theme/theme2.xml"/><Relationship Id="rId32" Type="http://schemas.openxmlformats.org/officeDocument/2006/relationships/tags" Target="../tags/tag126.xml"/><Relationship Id="rId31" Type="http://schemas.openxmlformats.org/officeDocument/2006/relationships/tags" Target="../tags/tag125.xml"/><Relationship Id="rId30" Type="http://schemas.openxmlformats.org/officeDocument/2006/relationships/tags" Target="../tags/tag124.xml"/><Relationship Id="rId3" Type="http://schemas.openxmlformats.org/officeDocument/2006/relationships/slideLayout" Target="../slideLayouts/slideLayout28.xml"/><Relationship Id="rId29" Type="http://schemas.openxmlformats.org/officeDocument/2006/relationships/tags" Target="../tags/tag123.xml"/><Relationship Id="rId28" Type="http://schemas.openxmlformats.org/officeDocument/2006/relationships/tags" Target="../tags/tag122.xml"/><Relationship Id="rId27" Type="http://schemas.openxmlformats.org/officeDocument/2006/relationships/tags" Target="../tags/tag121.xml"/><Relationship Id="rId26" Type="http://schemas.openxmlformats.org/officeDocument/2006/relationships/slideLayout" Target="../slideLayouts/slideLayout51.xml"/><Relationship Id="rId25" Type="http://schemas.openxmlformats.org/officeDocument/2006/relationships/slideLayout" Target="../slideLayouts/slideLayout50.xml"/><Relationship Id="rId24" Type="http://schemas.openxmlformats.org/officeDocument/2006/relationships/slideLayout" Target="../slideLayouts/slideLayout49.xml"/><Relationship Id="rId23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45.xml"/><Relationship Id="rId2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44.xml"/><Relationship Id="rId18" Type="http://schemas.openxmlformats.org/officeDocument/2006/relationships/slideLayout" Target="../slideLayouts/slideLayout43.xml"/><Relationship Id="rId17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50D30C-38A6-40DE-BC3D-F3227AE8CE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E3B7B-8915-41CC-B908-576EF896D838}" type="slidenum">
              <a:rPr lang="zh-CN" altLang="en-US" smtClean="0"/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  <p:custDataLst>
              <p:tags r:id="rId27"/>
            </p:custDataLst>
          </p:nvPr>
        </p:nvSpPr>
        <p:spPr bwMode="auto">
          <a:xfrm>
            <a:off x="502444" y="431800"/>
            <a:ext cx="81391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38100" rIns="76200" bIns="3810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  <p:custDataLst>
              <p:tags r:id="rId28"/>
            </p:custDataLst>
          </p:nvPr>
        </p:nvSpPr>
        <p:spPr bwMode="auto">
          <a:xfrm>
            <a:off x="502444" y="1295401"/>
            <a:ext cx="8139113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0" rIns="82550" bIns="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9"/>
            </p:custDataLst>
          </p:nvPr>
        </p:nvSpPr>
        <p:spPr>
          <a:xfrm>
            <a:off x="659606" y="6350001"/>
            <a:ext cx="2025254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defRPr sz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60FBDFE-C587-4B4C-A407-44438C67B59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0"/>
            </p:custDataLst>
          </p:nvPr>
        </p:nvSpPr>
        <p:spPr>
          <a:xfrm>
            <a:off x="3087291" y="6350001"/>
            <a:ext cx="2969419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defRPr sz="1200" noProof="1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1"/>
            </p:custDataLst>
          </p:nvPr>
        </p:nvSpPr>
        <p:spPr>
          <a:xfrm>
            <a:off x="6457950" y="6350001"/>
            <a:ext cx="2025254" cy="315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723D6E-4F32-4C44-B833-54C0BC408E7E}" type="slidenum">
              <a:rPr lang="zh-CN" altLang="en-US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3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zh-CN" altLang="en-US" noProof="1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  <p:sldLayoutId id="2147483697" r:id="rId23"/>
    <p:sldLayoutId id="2147483698" r:id="rId24"/>
    <p:sldLayoutId id="2147483699" r:id="rId25"/>
    <p:sldLayoutId id="2147483700" r:id="rId2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spc="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 spc="15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image" Target="../media/image7.pn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文本框 11"/>
          <p:cNvSpPr txBox="1"/>
          <p:nvPr/>
        </p:nvSpPr>
        <p:spPr>
          <a:xfrm>
            <a:off x="0" y="2412127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6000" b="1" noProof="1">
                <a:solidFill>
                  <a:srgbClr val="70AD47">
                    <a:lumMod val="50000"/>
                  </a:srgbClr>
                </a:solidFill>
                <a:latin typeface="微软雅黑" panose="020B0503020204020204" pitchFamily="34" charset="-122"/>
              </a:rPr>
              <a:t>17  </a:t>
            </a:r>
            <a:r>
              <a:rPr lang="zh-CN" altLang="en-US" sz="6000" b="1" noProof="1">
                <a:solidFill>
                  <a:srgbClr val="70AD47">
                    <a:lumMod val="50000"/>
                  </a:srgbClr>
                </a:solidFill>
                <a:latin typeface="微软雅黑" panose="020B0503020204020204" pitchFamily="34" charset="-122"/>
              </a:rPr>
              <a:t>爬天都峰</a:t>
            </a:r>
            <a:endParaRPr lang="zh-CN" altLang="en-US" sz="6000" b="1" noProof="1">
              <a:solidFill>
                <a:srgbClr val="70AD47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42" name="文本框 70"/>
          <p:cNvSpPr txBox="1"/>
          <p:nvPr/>
        </p:nvSpPr>
        <p:spPr>
          <a:xfrm>
            <a:off x="483394" y="820300"/>
            <a:ext cx="385572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noProof="1">
                <a:solidFill>
                  <a:srgbClr val="70AD47">
                    <a:lumMod val="50000"/>
                  </a:srgbClr>
                </a:solidFill>
                <a:latin typeface="微软雅黑" panose="020B0503020204020204" pitchFamily="34" charset="-122"/>
              </a:rPr>
              <a:t>部编版小学语文四年级上册</a:t>
            </a:r>
            <a:endParaRPr lang="zh-CN" altLang="en-US" sz="2400" b="1" noProof="1">
              <a:solidFill>
                <a:srgbClr val="70AD47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49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1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u=2681069934,4112486845&amp;fm=26&amp;gp=0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84990" y="1526858"/>
            <a:ext cx="4530328" cy="380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11"/>
          <p:cNvGrpSpPr/>
          <p:nvPr/>
        </p:nvGrpSpPr>
        <p:grpSpPr bwMode="auto">
          <a:xfrm>
            <a:off x="2049066" y="500042"/>
            <a:ext cx="3665942" cy="1982066"/>
            <a:chOff x="-339773" y="919018"/>
            <a:chExt cx="5630778" cy="3579076"/>
          </a:xfrm>
        </p:grpSpPr>
        <p:sp>
          <p:nvSpPr>
            <p:cNvPr id="5" name="云形标注 4"/>
            <p:cNvSpPr/>
            <p:nvPr/>
          </p:nvSpPr>
          <p:spPr>
            <a:xfrm>
              <a:off x="-339773" y="919018"/>
              <a:ext cx="5630778" cy="3579076"/>
            </a:xfrm>
            <a:prstGeom prst="cloudCallout">
              <a:avLst>
                <a:gd name="adj1" fmla="val -34096"/>
                <a:gd name="adj2" fmla="val 76046"/>
              </a:avLst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25605" name="文本框 12"/>
            <p:cNvSpPr txBox="1">
              <a:spLocks noChangeArrowheads="1"/>
            </p:cNvSpPr>
            <p:nvPr/>
          </p:nvSpPr>
          <p:spPr bwMode="auto">
            <a:xfrm>
              <a:off x="133853" y="1385039"/>
              <a:ext cx="4827972" cy="2500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你们这一老一小真有意思，都能从别人身上</a:t>
              </a:r>
              <a:r>
                <a:rPr lang="zh-CN" altLang="en-US" sz="2800" b="1" dirty="0">
                  <a:solidFill>
                    <a:schemeClr val="accent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汲取</a:t>
              </a:r>
              <a:r>
                <a:rPr lang="zh-CN" altLang="en-US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力量</a:t>
              </a:r>
              <a:r>
                <a:rPr lang="zh-CN" altLang="en-US" sz="28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！</a:t>
              </a:r>
              <a:endPara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6" name="组合 9"/>
          <p:cNvGrpSpPr/>
          <p:nvPr/>
        </p:nvGrpSpPr>
        <p:grpSpPr>
          <a:xfrm>
            <a:off x="5357818" y="2919413"/>
            <a:ext cx="2986082" cy="1143000"/>
            <a:chOff x="5357818" y="2919413"/>
            <a:chExt cx="2986082" cy="1143000"/>
          </a:xfrm>
        </p:grpSpPr>
        <p:sp>
          <p:nvSpPr>
            <p:cNvPr id="7" name="圆角矩形 6"/>
            <p:cNvSpPr/>
            <p:nvPr/>
          </p:nvSpPr>
          <p:spPr>
            <a:xfrm>
              <a:off x="6300787" y="2919413"/>
              <a:ext cx="2043113" cy="1143000"/>
            </a:xfrm>
            <a:prstGeom prst="round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>
              <a:solidFill>
                <a:schemeClr val="accent1"/>
              </a:solidFill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noProof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互相学习，互相鼓励。</a:t>
              </a:r>
              <a:endParaRPr lang="zh-CN" altLang="en-US" sz="3200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cxnSp>
          <p:nvCxnSpPr>
            <p:cNvPr id="8" name="直接箭头连接符 7"/>
            <p:cNvCxnSpPr/>
            <p:nvPr/>
          </p:nvCxnSpPr>
          <p:spPr>
            <a:xfrm>
              <a:off x="5357818" y="3143248"/>
              <a:ext cx="785818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>
              <a:off x="5510218" y="3295648"/>
              <a:ext cx="785818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线形标注 2 1"/>
          <p:cNvSpPr/>
          <p:nvPr/>
        </p:nvSpPr>
        <p:spPr>
          <a:xfrm>
            <a:off x="6975475" y="1527175"/>
            <a:ext cx="1368425" cy="791845"/>
          </a:xfrm>
          <a:prstGeom prst="borderCallout2">
            <a:avLst>
              <a:gd name="adj1" fmla="val 50681"/>
              <a:gd name="adj2" fmla="val -13967"/>
              <a:gd name="adj3" fmla="val 129671"/>
              <a:gd name="adj4" fmla="val -71183"/>
              <a:gd name="adj5" fmla="val 64073"/>
              <a:gd name="adj6" fmla="val -2238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/>
              <a:t>吸收</a:t>
            </a:r>
            <a:endParaRPr lang="zh-CN" altLang="en-US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学习了这篇课文你有什么体会？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2428868"/>
            <a:ext cx="6786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面对困难要树立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战胜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困难的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勇气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信心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，要善于从别人身上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汲取力量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98442" y="187325"/>
            <a:ext cx="182614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noProof="1">
                <a:ln w="0"/>
                <a:solidFill>
                  <a:srgbClr val="70AD47">
                    <a:lumMod val="50000"/>
                  </a:srgbClr>
                </a:solidFill>
                <a:latin typeface="微软雅黑" panose="020B0503020204020204" pitchFamily="34" charset="-122"/>
              </a:rPr>
              <a:t>拓展延伸</a:t>
            </a:r>
            <a:endParaRPr lang="zh-CN" altLang="en-US" sz="3200" b="1" noProof="1">
              <a:ln w="0"/>
              <a:solidFill>
                <a:srgbClr val="70AD47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" name="组合 7"/>
          <p:cNvGrpSpPr/>
          <p:nvPr/>
        </p:nvGrpSpPr>
        <p:grpSpPr bwMode="auto">
          <a:xfrm rot="1215844">
            <a:off x="303610" y="268288"/>
            <a:ext cx="478631" cy="603250"/>
            <a:chOff x="343893" y="269257"/>
            <a:chExt cx="637122" cy="604076"/>
          </a:xfrm>
        </p:grpSpPr>
        <p:sp>
          <p:nvSpPr>
            <p:cNvPr id="27651" name="Freeform 1235"/>
            <p:cNvSpPr>
              <a:spLocks noChangeArrowheads="1"/>
            </p:cNvSpPr>
            <p:nvPr/>
          </p:nvSpPr>
          <p:spPr bwMode="auto">
            <a:xfrm>
              <a:off x="343893" y="303625"/>
              <a:ext cx="536663" cy="569708"/>
            </a:xfrm>
            <a:custGeom>
              <a:avLst/>
              <a:gdLst>
                <a:gd name="T0" fmla="*/ 404 w 404"/>
                <a:gd name="T1" fmla="*/ 214 h 429"/>
                <a:gd name="T2" fmla="*/ 376 w 404"/>
                <a:gd name="T3" fmla="*/ 301 h 429"/>
                <a:gd name="T4" fmla="*/ 376 w 404"/>
                <a:gd name="T5" fmla="*/ 302 h 429"/>
                <a:gd name="T6" fmla="*/ 247 w 404"/>
                <a:gd name="T7" fmla="*/ 405 h 429"/>
                <a:gd name="T8" fmla="*/ 35 w 404"/>
                <a:gd name="T9" fmla="*/ 311 h 429"/>
                <a:gd name="T10" fmla="*/ 153 w 404"/>
                <a:gd name="T11" fmla="*/ 276 h 429"/>
                <a:gd name="T12" fmla="*/ 31 w 404"/>
                <a:gd name="T13" fmla="*/ 106 h 429"/>
                <a:gd name="T14" fmla="*/ 56 w 404"/>
                <a:gd name="T15" fmla="*/ 132 h 429"/>
                <a:gd name="T16" fmla="*/ 85 w 404"/>
                <a:gd name="T17" fmla="*/ 0 h 429"/>
                <a:gd name="T18" fmla="*/ 266 w 404"/>
                <a:gd name="T19" fmla="*/ 124 h 429"/>
                <a:gd name="T20" fmla="*/ 266 w 404"/>
                <a:gd name="T21" fmla="*/ 124 h 429"/>
                <a:gd name="T22" fmla="*/ 376 w 404"/>
                <a:gd name="T23" fmla="*/ 145 h 429"/>
                <a:gd name="T24" fmla="*/ 404 w 404"/>
                <a:gd name="T25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4" h="429">
                  <a:moveTo>
                    <a:pt x="404" y="214"/>
                  </a:moveTo>
                  <a:cubicBezTo>
                    <a:pt x="404" y="242"/>
                    <a:pt x="395" y="273"/>
                    <a:pt x="376" y="301"/>
                  </a:cubicBezTo>
                  <a:cubicBezTo>
                    <a:pt x="376" y="301"/>
                    <a:pt x="376" y="301"/>
                    <a:pt x="376" y="302"/>
                  </a:cubicBezTo>
                  <a:cubicBezTo>
                    <a:pt x="344" y="361"/>
                    <a:pt x="297" y="393"/>
                    <a:pt x="247" y="405"/>
                  </a:cubicBezTo>
                  <a:cubicBezTo>
                    <a:pt x="154" y="429"/>
                    <a:pt x="53" y="381"/>
                    <a:pt x="35" y="311"/>
                  </a:cubicBezTo>
                  <a:cubicBezTo>
                    <a:pt x="129" y="359"/>
                    <a:pt x="153" y="276"/>
                    <a:pt x="153" y="276"/>
                  </a:cubicBezTo>
                  <a:cubicBezTo>
                    <a:pt x="0" y="267"/>
                    <a:pt x="31" y="106"/>
                    <a:pt x="31" y="106"/>
                  </a:cubicBezTo>
                  <a:cubicBezTo>
                    <a:pt x="41" y="130"/>
                    <a:pt x="56" y="132"/>
                    <a:pt x="56" y="132"/>
                  </a:cubicBezTo>
                  <a:cubicBezTo>
                    <a:pt x="56" y="132"/>
                    <a:pt x="24" y="45"/>
                    <a:pt x="85" y="0"/>
                  </a:cubicBezTo>
                  <a:cubicBezTo>
                    <a:pt x="117" y="132"/>
                    <a:pt x="202" y="124"/>
                    <a:pt x="266" y="124"/>
                  </a:cubicBezTo>
                  <a:cubicBezTo>
                    <a:pt x="266" y="124"/>
                    <a:pt x="266" y="124"/>
                    <a:pt x="266" y="124"/>
                  </a:cubicBezTo>
                  <a:cubicBezTo>
                    <a:pt x="307" y="112"/>
                    <a:pt x="349" y="118"/>
                    <a:pt x="376" y="145"/>
                  </a:cubicBezTo>
                  <a:cubicBezTo>
                    <a:pt x="394" y="163"/>
                    <a:pt x="403" y="188"/>
                    <a:pt x="404" y="214"/>
                  </a:cubicBez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652" name="Freeform 1236"/>
            <p:cNvSpPr>
              <a:spLocks noChangeArrowheads="1"/>
            </p:cNvSpPr>
            <p:nvPr/>
          </p:nvSpPr>
          <p:spPr bwMode="auto">
            <a:xfrm>
              <a:off x="415272" y="372360"/>
              <a:ext cx="216780" cy="247182"/>
            </a:xfrm>
            <a:custGeom>
              <a:avLst/>
              <a:gdLst>
                <a:gd name="T0" fmla="*/ 77 w 163"/>
                <a:gd name="T1" fmla="*/ 186 h 186"/>
                <a:gd name="T2" fmla="*/ 22 w 163"/>
                <a:gd name="T3" fmla="*/ 164 h 186"/>
                <a:gd name="T4" fmla="*/ 0 w 163"/>
                <a:gd name="T5" fmla="*/ 104 h 186"/>
                <a:gd name="T6" fmla="*/ 39 w 163"/>
                <a:gd name="T7" fmla="*/ 108 h 186"/>
                <a:gd name="T8" fmla="*/ 26 w 163"/>
                <a:gd name="T9" fmla="*/ 71 h 186"/>
                <a:gd name="T10" fmla="*/ 23 w 163"/>
                <a:gd name="T11" fmla="*/ 0 h 186"/>
                <a:gd name="T12" fmla="*/ 163 w 163"/>
                <a:gd name="T13" fmla="*/ 97 h 186"/>
                <a:gd name="T14" fmla="*/ 99 w 163"/>
                <a:gd name="T15" fmla="*/ 184 h 186"/>
                <a:gd name="T16" fmla="*/ 77 w 163"/>
                <a:gd name="T1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86">
                  <a:moveTo>
                    <a:pt x="77" y="186"/>
                  </a:moveTo>
                  <a:cubicBezTo>
                    <a:pt x="53" y="186"/>
                    <a:pt x="33" y="178"/>
                    <a:pt x="22" y="164"/>
                  </a:cubicBezTo>
                  <a:cubicBezTo>
                    <a:pt x="8" y="146"/>
                    <a:pt x="2" y="123"/>
                    <a:pt x="0" y="104"/>
                  </a:cubicBezTo>
                  <a:cubicBezTo>
                    <a:pt x="39" y="108"/>
                    <a:pt x="39" y="108"/>
                    <a:pt x="39" y="108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5" y="70"/>
                    <a:pt x="12" y="33"/>
                    <a:pt x="23" y="0"/>
                  </a:cubicBezTo>
                  <a:cubicBezTo>
                    <a:pt x="61" y="90"/>
                    <a:pt x="118" y="97"/>
                    <a:pt x="163" y="97"/>
                  </a:cubicBezTo>
                  <a:cubicBezTo>
                    <a:pt x="156" y="121"/>
                    <a:pt x="135" y="177"/>
                    <a:pt x="99" y="184"/>
                  </a:cubicBezTo>
                  <a:cubicBezTo>
                    <a:pt x="92" y="185"/>
                    <a:pt x="85" y="186"/>
                    <a:pt x="77" y="186"/>
                  </a:cubicBez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653" name="Freeform 1237"/>
            <p:cNvSpPr>
              <a:spLocks noChangeArrowheads="1"/>
            </p:cNvSpPr>
            <p:nvPr/>
          </p:nvSpPr>
          <p:spPr bwMode="auto">
            <a:xfrm>
              <a:off x="651880" y="553451"/>
              <a:ext cx="228676" cy="288159"/>
            </a:xfrm>
            <a:custGeom>
              <a:avLst/>
              <a:gdLst>
                <a:gd name="T0" fmla="*/ 173 w 173"/>
                <a:gd name="T1" fmla="*/ 26 h 217"/>
                <a:gd name="T2" fmla="*/ 145 w 173"/>
                <a:gd name="T3" fmla="*/ 113 h 217"/>
                <a:gd name="T4" fmla="*/ 145 w 173"/>
                <a:gd name="T5" fmla="*/ 114 h 217"/>
                <a:gd name="T6" fmla="*/ 16 w 173"/>
                <a:gd name="T7" fmla="*/ 217 h 217"/>
                <a:gd name="T8" fmla="*/ 31 w 173"/>
                <a:gd name="T9" fmla="*/ 90 h 217"/>
                <a:gd name="T10" fmla="*/ 168 w 173"/>
                <a:gd name="T11" fmla="*/ 23 h 217"/>
                <a:gd name="T12" fmla="*/ 173 w 173"/>
                <a:gd name="T13" fmla="*/ 2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217">
                  <a:moveTo>
                    <a:pt x="173" y="26"/>
                  </a:moveTo>
                  <a:cubicBezTo>
                    <a:pt x="173" y="54"/>
                    <a:pt x="164" y="85"/>
                    <a:pt x="145" y="113"/>
                  </a:cubicBezTo>
                  <a:cubicBezTo>
                    <a:pt x="145" y="113"/>
                    <a:pt x="145" y="113"/>
                    <a:pt x="145" y="114"/>
                  </a:cubicBezTo>
                  <a:cubicBezTo>
                    <a:pt x="113" y="173"/>
                    <a:pt x="66" y="205"/>
                    <a:pt x="16" y="217"/>
                  </a:cubicBezTo>
                  <a:cubicBezTo>
                    <a:pt x="0" y="185"/>
                    <a:pt x="4" y="135"/>
                    <a:pt x="31" y="90"/>
                  </a:cubicBezTo>
                  <a:cubicBezTo>
                    <a:pt x="66" y="29"/>
                    <a:pt x="128" y="0"/>
                    <a:pt x="168" y="23"/>
                  </a:cubicBezTo>
                  <a:cubicBezTo>
                    <a:pt x="170" y="24"/>
                    <a:pt x="171" y="25"/>
                    <a:pt x="173" y="26"/>
                  </a:cubicBez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654" name="Freeform 1238"/>
            <p:cNvSpPr>
              <a:spLocks noChangeArrowheads="1"/>
            </p:cNvSpPr>
            <p:nvPr/>
          </p:nvSpPr>
          <p:spPr bwMode="auto">
            <a:xfrm>
              <a:off x="903027" y="324774"/>
              <a:ext cx="77988" cy="55517"/>
            </a:xfrm>
            <a:custGeom>
              <a:avLst/>
              <a:gdLst>
                <a:gd name="T0" fmla="*/ 0 w 59"/>
                <a:gd name="T1" fmla="*/ 0 h 42"/>
                <a:gd name="T2" fmla="*/ 59 w 59"/>
                <a:gd name="T3" fmla="*/ 4 h 42"/>
                <a:gd name="T4" fmla="*/ 10 w 59"/>
                <a:gd name="T5" fmla="*/ 42 h 42"/>
                <a:gd name="T6" fmla="*/ 0 w 5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42">
                  <a:moveTo>
                    <a:pt x="0" y="0"/>
                  </a:moveTo>
                  <a:lnTo>
                    <a:pt x="59" y="4"/>
                  </a:lnTo>
                  <a:lnTo>
                    <a:pt x="1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655" name="Oval 1239"/>
            <p:cNvSpPr>
              <a:spLocks noChangeArrowheads="1"/>
            </p:cNvSpPr>
            <p:nvPr/>
          </p:nvSpPr>
          <p:spPr bwMode="auto">
            <a:xfrm>
              <a:off x="675673" y="269257"/>
              <a:ext cx="247182" cy="248504"/>
            </a:xfrm>
            <a:prstGeom prst="ellipse">
              <a:avLst/>
            </a:prstGeom>
            <a:solidFill>
              <a:srgbClr val="FF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Oval 1240"/>
            <p:cNvSpPr>
              <a:spLocks noChangeArrowheads="1"/>
            </p:cNvSpPr>
            <p:nvPr/>
          </p:nvSpPr>
          <p:spPr bwMode="auto">
            <a:xfrm>
              <a:off x="844058" y="311324"/>
              <a:ext cx="41207" cy="3974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785786" y="1260476"/>
            <a:ext cx="796601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    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  只</a:t>
            </a:r>
            <a:r>
              <a:rPr lang="zh-CN" altLang="en-US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有经过地狱般的磨练，才能炼出创造天堂的力量。只有流过血的手指，才能弹奏出世间的绝唱。</a:t>
            </a:r>
            <a:endParaRPr lang="en-US" altLang="zh-CN" sz="2400" dirty="0">
              <a:solidFill>
                <a:prstClr val="black"/>
              </a:solidFill>
              <a:latin typeface="微软雅黑" panose="020B0503020204020204" pitchFamily="34" charset="-12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                                                         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    </a:t>
            </a:r>
            <a:r>
              <a:rPr lang="en-US" altLang="zh-CN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——</a:t>
            </a:r>
            <a:r>
              <a:rPr lang="zh-CN" altLang="en-US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泰戈尔</a:t>
            </a:r>
            <a:endParaRPr lang="zh-CN" altLang="en-US" sz="24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379812" y="3000372"/>
            <a:ext cx="6835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prstClr val="black"/>
                </a:solidFill>
                <a:latin typeface="微软雅黑" panose="020B0503020204020204" pitchFamily="34" charset="-122"/>
              </a:rPr>
              <a:t>世上无难事，只要肯登攀。               </a:t>
            </a:r>
            <a:r>
              <a:rPr lang="en-US" altLang="zh-CN" sz="2400">
                <a:solidFill>
                  <a:prstClr val="black"/>
                </a:solidFill>
                <a:latin typeface="微软雅黑" panose="020B0503020204020204" pitchFamily="34" charset="-122"/>
              </a:rPr>
              <a:t>——</a:t>
            </a:r>
            <a:r>
              <a:rPr lang="zh-CN" altLang="en-US" sz="2400">
                <a:solidFill>
                  <a:prstClr val="black"/>
                </a:solidFill>
                <a:latin typeface="微软雅黑" panose="020B0503020204020204" pitchFamily="34" charset="-122"/>
              </a:rPr>
              <a:t>毛泽东</a:t>
            </a:r>
            <a:endParaRPr lang="zh-CN" altLang="en-US" sz="240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308991" y="3786190"/>
            <a:ext cx="77636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不经巨大的困难，不会有伟大的事业。</a:t>
            </a:r>
            <a:endParaRPr lang="en-US" altLang="zh-CN" sz="2400" dirty="0">
              <a:solidFill>
                <a:prstClr val="black"/>
              </a:solidFill>
              <a:latin typeface="微软雅黑" panose="020B0503020204020204" pitchFamily="34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                                                        ——</a:t>
            </a:r>
            <a:r>
              <a:rPr lang="zh-CN" altLang="en-US" sz="2400" dirty="0">
                <a:solidFill>
                  <a:prstClr val="black"/>
                </a:solidFill>
                <a:latin typeface="微软雅黑" panose="020B0503020204020204" pitchFamily="34" charset="-122"/>
              </a:rPr>
              <a:t>伏尔泰</a:t>
            </a:r>
            <a:endParaRPr lang="zh-CN" altLang="en-US" sz="24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95" y="3141218"/>
            <a:ext cx="8229600" cy="1143000"/>
          </a:xfrm>
        </p:spPr>
        <p:txBody>
          <a:bodyPr>
            <a:normAutofit fontScale="90000"/>
          </a:bodyPr>
          <a:p>
            <a:r>
              <a:rPr lang="zh-CN" altLang="en-US"/>
              <a:t>作业设计：</a:t>
            </a:r>
            <a:br>
              <a:rPr lang="zh-CN" altLang="en-US"/>
            </a:br>
            <a:r>
              <a:rPr lang="en-US" altLang="zh-CN"/>
              <a:t>1.</a:t>
            </a:r>
            <a:r>
              <a:rPr lang="zh-CN" altLang="en-US"/>
              <a:t>回忆自己在生活中是否遇见想要放弃的事情，同学之间交流。</a:t>
            </a:r>
            <a:br>
              <a:rPr lang="zh-CN" altLang="en-US"/>
            </a:br>
            <a:r>
              <a:rPr lang="en-US" altLang="zh-CN"/>
              <a:t>2.</a:t>
            </a:r>
            <a:r>
              <a:rPr lang="zh-CN" altLang="en-US"/>
              <a:t>搜集关于鼓励的名言警句。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100010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学习回顾</a:t>
            </a:r>
            <a:endParaRPr lang="zh-CN" altLang="zh-CN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4414" y="2285992"/>
            <a:ext cx="69294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         上节课，我们知道了课文按爬山</a:t>
            </a:r>
            <a:r>
              <a:rPr lang="en-US" altLang="zh-CN" sz="2800" dirty="0" smtClean="0"/>
              <a:t>___</a:t>
            </a:r>
            <a:r>
              <a:rPr lang="zh-CN" altLang="en-US" sz="2800" dirty="0" smtClean="0"/>
              <a:t>、爬山</a:t>
            </a:r>
            <a:r>
              <a:rPr lang="en-US" altLang="zh-CN" sz="2800" dirty="0" smtClean="0"/>
              <a:t>___</a:t>
            </a:r>
            <a:r>
              <a:rPr lang="zh-CN" altLang="en-US" sz="2800" dirty="0" smtClean="0"/>
              <a:t>、爬上峰顶</a:t>
            </a:r>
            <a:r>
              <a:rPr lang="en-US" altLang="zh-CN" sz="2800" dirty="0" smtClean="0"/>
              <a:t>___</a:t>
            </a:r>
            <a:r>
              <a:rPr lang="zh-CN" altLang="en-US" sz="2800" dirty="0" smtClean="0"/>
              <a:t>的写作顺序，讲述了在假日里，</a:t>
            </a:r>
            <a:r>
              <a:rPr lang="en-US" altLang="zh-CN" sz="2800" dirty="0" smtClean="0"/>
              <a:t>___</a:t>
            </a:r>
            <a:r>
              <a:rPr lang="zh-CN" altLang="en-US" sz="2800" dirty="0" smtClean="0"/>
              <a:t>和</a:t>
            </a:r>
            <a:r>
              <a:rPr lang="en-US" altLang="zh-CN" sz="2800" dirty="0" smtClean="0"/>
              <a:t>_____</a:t>
            </a:r>
            <a:r>
              <a:rPr lang="zh-CN" altLang="en-US" sz="2800" dirty="0" smtClean="0"/>
              <a:t>来黄山爬天都</a:t>
            </a:r>
            <a:r>
              <a:rPr lang="zh-CN" altLang="en-US" sz="2800" smtClean="0"/>
              <a:t>峰，在峰脚下遇到了一位</a:t>
            </a:r>
            <a:r>
              <a:rPr lang="en-US" altLang="zh-CN" sz="2800" dirty="0" smtClean="0"/>
              <a:t>______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___</a:t>
            </a:r>
            <a:r>
              <a:rPr lang="zh-CN" altLang="en-US" sz="2800" dirty="0" smtClean="0"/>
              <a:t>和</a:t>
            </a:r>
            <a:r>
              <a:rPr lang="en-US" altLang="zh-CN" sz="2800" dirty="0" smtClean="0"/>
              <a:t>_____</a:t>
            </a:r>
            <a:r>
              <a:rPr lang="zh-CN" altLang="en-US" sz="2800" dirty="0" smtClean="0"/>
              <a:t>互相</a:t>
            </a:r>
            <a:r>
              <a:rPr lang="en-US" altLang="zh-CN" sz="2800" dirty="0" smtClean="0"/>
              <a:t>_____</a:t>
            </a:r>
            <a:r>
              <a:rPr lang="zh-CN" altLang="en-US" sz="2800" dirty="0" smtClean="0"/>
              <a:t>，克服山高路陡的 </a:t>
            </a:r>
            <a:r>
              <a:rPr lang="en-US" altLang="zh-CN" sz="2800" dirty="0" smtClean="0"/>
              <a:t>____</a:t>
            </a:r>
            <a:r>
              <a:rPr lang="zh-CN" altLang="en-US" sz="2800" dirty="0" smtClean="0"/>
              <a:t>，一起爬上了天都峰。</a:t>
            </a:r>
            <a:endParaRPr lang="zh-CN" alt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7072330" y="228599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前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00232" y="27146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中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27146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后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8992" y="31432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我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314324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爸爸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00562" y="357187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老爷爷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0760" y="357187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我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15140" y="357187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老爷爷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71670" y="400050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鼓励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15008" y="400050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困难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1"/>
          <p:cNvGrpSpPr/>
          <p:nvPr/>
        </p:nvGrpSpPr>
        <p:grpSpPr bwMode="auto">
          <a:xfrm>
            <a:off x="4046459" y="288609"/>
            <a:ext cx="3305175" cy="1196975"/>
            <a:chOff x="-339773" y="919018"/>
            <a:chExt cx="5630778" cy="2430377"/>
          </a:xfrm>
        </p:grpSpPr>
        <p:sp>
          <p:nvSpPr>
            <p:cNvPr id="4" name="云形标注 3"/>
            <p:cNvSpPr/>
            <p:nvPr/>
          </p:nvSpPr>
          <p:spPr>
            <a:xfrm>
              <a:off x="-339773" y="919018"/>
              <a:ext cx="5630778" cy="2430377"/>
            </a:xfrm>
            <a:prstGeom prst="cloudCallout">
              <a:avLst>
                <a:gd name="adj1" fmla="val -62991"/>
                <a:gd name="adj2" fmla="val 36569"/>
              </a:avLst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15364" name="文本框 12"/>
            <p:cNvSpPr txBox="1">
              <a:spLocks noChangeArrowheads="1"/>
            </p:cNvSpPr>
            <p:nvPr/>
          </p:nvSpPr>
          <p:spPr bwMode="auto">
            <a:xfrm>
              <a:off x="634659" y="1209426"/>
              <a:ext cx="3899354" cy="1939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天都峰的特点是什么呢？</a:t>
              </a:r>
              <a:endParaRPr lang="zh-CN" altLang="en-US" sz="28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779854" y="1000108"/>
            <a:ext cx="3149204" cy="46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</a:rPr>
              <a:t>      </a:t>
            </a:r>
            <a:r>
              <a:rPr lang="zh-CN" altLang="en-US" sz="24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我站在天都峰脚下抬头望：啊，峰顶</a:t>
            </a:r>
            <a:r>
              <a:rPr lang="zh-CN" altLang="en-US" sz="2400" b="1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这么高，</a:t>
            </a:r>
            <a:r>
              <a:rPr lang="zh-CN" altLang="en-US" sz="24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在云彩上面哩！我爬的上去吗？再看看笔陡的石级，石级边上的铁链，似乎是从天上挂下来的，真叫人发颤！</a:t>
            </a:r>
            <a:endParaRPr lang="zh-CN" altLang="en-US" sz="24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383643" y="1510832"/>
            <a:ext cx="2331497" cy="18467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803582" y="3571876"/>
            <a:ext cx="2274095" cy="21364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  <a:headEnd/>
            <a:tailEnd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1" name="矩形 20"/>
          <p:cNvSpPr/>
          <p:nvPr/>
        </p:nvSpPr>
        <p:spPr>
          <a:xfrm>
            <a:off x="901222" y="288925"/>
            <a:ext cx="142058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noProof="1" smtClean="0">
                <a:ln w="0"/>
                <a:solidFill>
                  <a:srgbClr val="70AD47">
                    <a:lumMod val="50000"/>
                  </a:srgbClr>
                </a:solidFill>
                <a:latin typeface="微软雅黑" panose="020B0503020204020204" pitchFamily="34" charset="-122"/>
              </a:rPr>
              <a:t>爬山前</a:t>
            </a:r>
            <a:endParaRPr lang="zh-CN" altLang="en-US" sz="3200" b="1" noProof="1">
              <a:ln w="0"/>
              <a:solidFill>
                <a:srgbClr val="70AD47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28728" y="2357430"/>
            <a:ext cx="4813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71670" y="3429000"/>
            <a:ext cx="4813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陡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172970" y="2764790"/>
            <a:ext cx="142621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944245" y="4940935"/>
            <a:ext cx="2691765" cy="762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550545" y="341630"/>
            <a:ext cx="8098790" cy="310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latin typeface="微软雅黑" panose="020B0503020204020204" pitchFamily="34" charset="-122"/>
              </a:rPr>
              <a:t>      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</a:rPr>
              <a:t>开动脑筋：面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</a:rPr>
              <a:t>对又高又陡的天都峰，“我”的心里在想些什么？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prstClr val="black"/>
                </a:solidFill>
                <a:latin typeface="微软雅黑" panose="020B0503020204020204" pitchFamily="34" charset="-122"/>
                <a:sym typeface="+mn-ea"/>
              </a:rPr>
              <a:t>      我站在天都峰脚下抬头望：啊，峰顶这么高，在云彩上面哩！我爬的上去吗？再看看笔陡的石级，石级边上的铁链，似乎是从天上挂下来的，真叫人发颤！</a:t>
            </a:r>
            <a:endParaRPr lang="zh-CN" altLang="en-US" sz="2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6078" y="3359786"/>
            <a:ext cx="2698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prstClr val="black"/>
                </a:solidFill>
                <a:latin typeface="微软雅黑" panose="020B0503020204020204" pitchFamily="34" charset="-122"/>
              </a:rPr>
              <a:t>我爬得上去吗？</a:t>
            </a:r>
            <a:endParaRPr lang="zh-CN" altLang="en-US" sz="280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28700" y="5199699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prstClr val="black"/>
                </a:solidFill>
                <a:latin typeface="微软雅黑" panose="020B0503020204020204" pitchFamily="34" charset="-122"/>
              </a:rPr>
              <a:t>真叫人发颤！</a:t>
            </a:r>
            <a:endParaRPr lang="zh-CN" altLang="en-US" sz="280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" name="组合 5"/>
          <p:cNvGrpSpPr/>
          <p:nvPr/>
        </p:nvGrpSpPr>
        <p:grpSpPr bwMode="auto">
          <a:xfrm>
            <a:off x="3714744" y="3075615"/>
            <a:ext cx="3275422" cy="1054727"/>
            <a:chOff x="1571604" y="2786064"/>
            <a:chExt cx="3786214" cy="914400"/>
          </a:xfrm>
        </p:grpSpPr>
        <p:sp>
          <p:nvSpPr>
            <p:cNvPr id="7" name="六边形 6"/>
            <p:cNvSpPr/>
            <p:nvPr/>
          </p:nvSpPr>
          <p:spPr>
            <a:xfrm>
              <a:off x="1571604" y="2786064"/>
              <a:ext cx="3786214" cy="914400"/>
            </a:xfrm>
            <a:prstGeom prst="hexagon">
              <a:avLst>
                <a:gd name="adj" fmla="val 59375"/>
                <a:gd name="vf" fmla="val 115470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952608" y="2844405"/>
              <a:ext cx="3286148" cy="77380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noProof="1">
                  <a:solidFill>
                    <a:srgbClr val="A5A5A5">
                      <a:lumMod val="75000"/>
                    </a:srgb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面对如此高的天都峰，我失去了信心</a:t>
              </a:r>
              <a:r>
                <a:rPr lang="zh-CN" altLang="en-US" sz="3200" noProof="1">
                  <a:solidFill>
                    <a:srgbClr val="A5A5A5">
                      <a:lumMod val="75000"/>
                    </a:srgb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。</a:t>
              </a:r>
              <a:endParaRPr lang="zh-CN" altLang="en-US" sz="2000" noProof="1">
                <a:solidFill>
                  <a:srgbClr val="A5A5A5">
                    <a:lumMod val="75000"/>
                  </a:srgb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3" name="组合 8"/>
          <p:cNvGrpSpPr/>
          <p:nvPr/>
        </p:nvGrpSpPr>
        <p:grpSpPr bwMode="auto">
          <a:xfrm>
            <a:off x="3571894" y="4815523"/>
            <a:ext cx="3571874" cy="1150188"/>
            <a:chOff x="1571604" y="2786064"/>
            <a:chExt cx="3786214" cy="914400"/>
          </a:xfrm>
        </p:grpSpPr>
        <p:sp>
          <p:nvSpPr>
            <p:cNvPr id="10" name="六边形 9"/>
            <p:cNvSpPr/>
            <p:nvPr/>
          </p:nvSpPr>
          <p:spPr>
            <a:xfrm>
              <a:off x="1571604" y="2786064"/>
              <a:ext cx="3786214" cy="914400"/>
            </a:xfrm>
            <a:prstGeom prst="hexagon">
              <a:avLst>
                <a:gd name="adj" fmla="val 59375"/>
                <a:gd name="vf" fmla="val 115470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952607" y="2844404"/>
              <a:ext cx="3286148" cy="62324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noProof="1">
                  <a:solidFill>
                    <a:srgbClr val="A5A5A5">
                      <a:lumMod val="75000"/>
                    </a:srgb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面对如此陡的天都峰，我感到害怕。</a:t>
              </a:r>
              <a:endParaRPr lang="zh-CN" altLang="en-US" sz="2400" noProof="1">
                <a:solidFill>
                  <a:srgbClr val="A5A5A5">
                    <a:lumMod val="75000"/>
                  </a:srgb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2" name="圆角矩形 11"/>
          <p:cNvSpPr/>
          <p:nvPr/>
        </p:nvSpPr>
        <p:spPr>
          <a:xfrm>
            <a:off x="7858125" y="3286761"/>
            <a:ext cx="691754" cy="2511425"/>
          </a:xfrm>
          <a:prstGeom prst="roundRect">
            <a:avLst/>
          </a:prstGeom>
          <a:solidFill>
            <a:srgbClr val="FFD28F"/>
          </a:solidFill>
          <a:ln w="28575">
            <a:solidFill>
              <a:srgbClr val="FF9900"/>
            </a:soli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noProof="1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不想爬山</a:t>
            </a:r>
            <a:endParaRPr lang="zh-CN" altLang="en-US" sz="3200" b="1" noProof="1">
              <a:solidFill>
                <a:srgbClr val="00B05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u=2681069934,4112486845&amp;fm=26&amp;gp=0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476802" y="1811338"/>
            <a:ext cx="4224036" cy="35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304800" y="1693863"/>
            <a:ext cx="212406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</a:rPr>
              <a:t>正当我对爬天都峰失去信心的时候，我遇到了</a:t>
            </a:r>
            <a:r>
              <a:rPr lang="zh-CN" altLang="en-US" sz="28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一位（        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</a:rPr>
              <a:t>）。</a:t>
            </a:r>
            <a:endParaRPr lang="zh-CN" altLang="en-US" sz="28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28662" y="3405846"/>
            <a:ext cx="12618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</a:rPr>
              <a:t>老爷爷</a:t>
            </a:r>
            <a:endParaRPr lang="zh-CN" altLang="en-US" sz="2800" dirty="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" name="组合 11"/>
          <p:cNvGrpSpPr/>
          <p:nvPr/>
        </p:nvGrpSpPr>
        <p:grpSpPr bwMode="auto">
          <a:xfrm>
            <a:off x="3857625" y="236539"/>
            <a:ext cx="3305175" cy="1196975"/>
            <a:chOff x="-339773" y="919018"/>
            <a:chExt cx="5630778" cy="2430377"/>
          </a:xfrm>
        </p:grpSpPr>
        <p:sp>
          <p:nvSpPr>
            <p:cNvPr id="7" name="云形标注 6"/>
            <p:cNvSpPr/>
            <p:nvPr/>
          </p:nvSpPr>
          <p:spPr>
            <a:xfrm>
              <a:off x="-339773" y="919018"/>
              <a:ext cx="5630778" cy="2430377"/>
            </a:xfrm>
            <a:prstGeom prst="cloudCallout">
              <a:avLst>
                <a:gd name="adj1" fmla="val 1178"/>
                <a:gd name="adj2" fmla="val 87552"/>
              </a:avLst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17415" name="文本框 12"/>
            <p:cNvSpPr txBox="1">
              <a:spLocks noChangeArrowheads="1"/>
            </p:cNvSpPr>
            <p:nvPr/>
          </p:nvSpPr>
          <p:spPr bwMode="auto">
            <a:xfrm>
              <a:off x="634659" y="1209426"/>
              <a:ext cx="3899354" cy="1939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这位老爷爷是什么样的？</a:t>
              </a:r>
              <a:endParaRPr lang="zh-CN" altLang="en-US" sz="28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4" name="组合 6"/>
          <p:cNvGrpSpPr/>
          <p:nvPr/>
        </p:nvGrpSpPr>
        <p:grpSpPr bwMode="auto">
          <a:xfrm>
            <a:off x="6790135" y="1716089"/>
            <a:ext cx="2088356" cy="1171575"/>
            <a:chOff x="5724128" y="3643320"/>
            <a:chExt cx="2088232" cy="879373"/>
          </a:xfrm>
        </p:grpSpPr>
        <p:sp>
          <p:nvSpPr>
            <p:cNvPr id="10" name="云形 9"/>
            <p:cNvSpPr/>
            <p:nvPr/>
          </p:nvSpPr>
          <p:spPr>
            <a:xfrm>
              <a:off x="5724128" y="3643320"/>
              <a:ext cx="2088232" cy="879373"/>
            </a:xfrm>
            <a:prstGeom prst="cloud">
              <a:avLst/>
            </a:prstGeom>
            <a:solidFill>
              <a:srgbClr val="0000FF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17418" name="TextBox 10"/>
            <p:cNvSpPr txBox="1">
              <a:spLocks noChangeArrowheads="1"/>
            </p:cNvSpPr>
            <p:nvPr/>
          </p:nvSpPr>
          <p:spPr bwMode="auto">
            <a:xfrm>
              <a:off x="5929322" y="3795886"/>
              <a:ext cx="1832444" cy="438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b="1" dirty="0">
                  <a:solidFill>
                    <a:srgbClr val="FFFF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白发苍苍</a:t>
              </a:r>
              <a:endParaRPr lang="zh-CN" altLang="en-US" sz="3200" b="1" dirty="0">
                <a:solidFill>
                  <a:srgbClr val="FFFF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6" name="组合 6"/>
          <p:cNvGrpSpPr/>
          <p:nvPr/>
        </p:nvGrpSpPr>
        <p:grpSpPr bwMode="auto">
          <a:xfrm>
            <a:off x="7055644" y="3662364"/>
            <a:ext cx="2088356" cy="1755775"/>
            <a:chOff x="5724128" y="3643319"/>
            <a:chExt cx="2088232" cy="1316703"/>
          </a:xfrm>
        </p:grpSpPr>
        <p:sp>
          <p:nvSpPr>
            <p:cNvPr id="13" name="云形 12"/>
            <p:cNvSpPr/>
            <p:nvPr/>
          </p:nvSpPr>
          <p:spPr>
            <a:xfrm>
              <a:off x="5724128" y="3643319"/>
              <a:ext cx="2088232" cy="1316703"/>
            </a:xfrm>
            <a:prstGeom prst="cloud">
              <a:avLst/>
            </a:prstGeom>
            <a:solidFill>
              <a:srgbClr val="0000FF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17421" name="TextBox 13"/>
            <p:cNvSpPr txBox="1">
              <a:spLocks noChangeArrowheads="1"/>
            </p:cNvSpPr>
            <p:nvPr/>
          </p:nvSpPr>
          <p:spPr bwMode="auto">
            <a:xfrm>
              <a:off x="6073820" y="3736179"/>
              <a:ext cx="1667138" cy="1177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b="1" dirty="0">
                  <a:solidFill>
                    <a:srgbClr val="FFFFFF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年纪比我爷爷还大</a:t>
              </a:r>
              <a:endParaRPr lang="zh-CN" altLang="en-US" sz="3200" b="1" dirty="0">
                <a:solidFill>
                  <a:srgbClr val="FFFFFF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u=2681069934,4112486845&amp;fm=26&amp;gp=0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57313" y="879475"/>
            <a:ext cx="6428185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11"/>
          <p:cNvGrpSpPr/>
          <p:nvPr/>
        </p:nvGrpSpPr>
        <p:grpSpPr bwMode="auto">
          <a:xfrm>
            <a:off x="5153025" y="1168400"/>
            <a:ext cx="3305175" cy="1527833"/>
            <a:chOff x="-339773" y="919018"/>
            <a:chExt cx="5630778" cy="3106280"/>
          </a:xfrm>
        </p:grpSpPr>
        <p:sp>
          <p:nvSpPr>
            <p:cNvPr id="5" name="云形标注 4"/>
            <p:cNvSpPr/>
            <p:nvPr/>
          </p:nvSpPr>
          <p:spPr>
            <a:xfrm>
              <a:off x="-339773" y="919018"/>
              <a:ext cx="5630778" cy="2430377"/>
            </a:xfrm>
            <a:prstGeom prst="cloudCallout">
              <a:avLst>
                <a:gd name="adj1" fmla="val -23414"/>
                <a:gd name="adj2" fmla="val 97466"/>
              </a:avLst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18437" name="文本框 12"/>
            <p:cNvSpPr txBox="1">
              <a:spLocks noChangeArrowheads="1"/>
            </p:cNvSpPr>
            <p:nvPr/>
          </p:nvSpPr>
          <p:spPr bwMode="auto">
            <a:xfrm>
              <a:off x="634659" y="1209426"/>
              <a:ext cx="3899353" cy="2815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小朋友，你</a:t>
              </a:r>
              <a:r>
                <a:rPr lang="zh-CN" altLang="en-US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也</a:t>
              </a:r>
              <a:r>
                <a:rPr lang="zh-CN" altLang="en-US" sz="28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来爬天都峰？</a:t>
              </a:r>
              <a:endPara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7" name="组合 11"/>
          <p:cNvGrpSpPr/>
          <p:nvPr/>
        </p:nvGrpSpPr>
        <p:grpSpPr bwMode="auto">
          <a:xfrm>
            <a:off x="1647825" y="1744664"/>
            <a:ext cx="3305175" cy="1527833"/>
            <a:chOff x="-339773" y="919018"/>
            <a:chExt cx="5630778" cy="3106283"/>
          </a:xfrm>
        </p:grpSpPr>
        <p:sp>
          <p:nvSpPr>
            <p:cNvPr id="8" name="云形标注 7"/>
            <p:cNvSpPr/>
            <p:nvPr/>
          </p:nvSpPr>
          <p:spPr>
            <a:xfrm>
              <a:off x="-339773" y="919018"/>
              <a:ext cx="5630778" cy="2430377"/>
            </a:xfrm>
            <a:prstGeom prst="cloudCallout">
              <a:avLst>
                <a:gd name="adj1" fmla="val 29996"/>
                <a:gd name="adj2" fmla="val 148448"/>
              </a:avLst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18440" name="文本框 12"/>
            <p:cNvSpPr txBox="1">
              <a:spLocks noChangeArrowheads="1"/>
            </p:cNvSpPr>
            <p:nvPr/>
          </p:nvSpPr>
          <p:spPr bwMode="auto">
            <a:xfrm>
              <a:off x="634659" y="1209426"/>
              <a:ext cx="3899353" cy="281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老爷爷，您</a:t>
              </a:r>
              <a:r>
                <a:rPr lang="zh-CN" altLang="en-US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也</a:t>
              </a:r>
              <a:r>
                <a:rPr lang="zh-CN" altLang="en-US" sz="28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来爬天都峰？</a:t>
              </a:r>
              <a:endParaRPr lang="zh-CN" altLang="en-US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43205" y="2117090"/>
            <a:ext cx="5582920" cy="2715260"/>
            <a:chOff x="383" y="3334"/>
            <a:chExt cx="8792" cy="4276"/>
          </a:xfrm>
        </p:grpSpPr>
        <p:sp>
          <p:nvSpPr>
            <p:cNvPr id="2" name="线形标注 1 1"/>
            <p:cNvSpPr/>
            <p:nvPr/>
          </p:nvSpPr>
          <p:spPr>
            <a:xfrm>
              <a:off x="383" y="5570"/>
              <a:ext cx="3629" cy="2041"/>
            </a:xfrm>
            <a:prstGeom prst="borderCallout1">
              <a:avLst>
                <a:gd name="adj1" fmla="val -77364"/>
                <a:gd name="adj2" fmla="val 90548"/>
                <a:gd name="adj3" fmla="val -5585"/>
                <a:gd name="adj4" fmla="val 562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/>
                <a:t>两个</a:t>
              </a:r>
              <a:r>
                <a:rPr lang="en-US" altLang="zh-CN" sz="2800" b="1"/>
                <a:t>“</a:t>
              </a:r>
              <a:r>
                <a:rPr lang="zh-CN" altLang="en-US" sz="2800" b="1"/>
                <a:t>也</a:t>
              </a:r>
              <a:r>
                <a:rPr lang="en-US" altLang="zh-CN" sz="2800" b="1"/>
                <a:t>”</a:t>
              </a:r>
              <a:r>
                <a:rPr lang="zh-CN" altLang="en-US" sz="2800" b="1"/>
                <a:t>字说明了什么？</a:t>
              </a:r>
              <a:endParaRPr lang="zh-CN" altLang="en-US" sz="2800" b="1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2551" y="3334"/>
              <a:ext cx="6625" cy="20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爆炸形 1 9"/>
          <p:cNvSpPr/>
          <p:nvPr/>
        </p:nvSpPr>
        <p:spPr>
          <a:xfrm>
            <a:off x="2614454" y="4525963"/>
            <a:ext cx="2701529" cy="1751012"/>
          </a:xfrm>
          <a:prstGeom prst="irregularSeal1">
            <a:avLst/>
          </a:prstGeom>
          <a:solidFill>
            <a:srgbClr val="FF66FF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noProof="1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不怕困难</a:t>
            </a:r>
            <a:endParaRPr lang="zh-CN" altLang="en-US" sz="3200" b="1" noProof="1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爆炸形 1 10"/>
          <p:cNvSpPr/>
          <p:nvPr/>
        </p:nvSpPr>
        <p:spPr>
          <a:xfrm>
            <a:off x="5367417" y="4584701"/>
            <a:ext cx="2732484" cy="1751013"/>
          </a:xfrm>
          <a:prstGeom prst="irregularSeal1">
            <a:avLst/>
          </a:prstGeom>
          <a:solidFill>
            <a:srgbClr val="FF66FF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noProof="1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勇于攀登</a:t>
            </a:r>
            <a:endParaRPr lang="zh-CN" altLang="en-US" sz="3200" b="1" noProof="1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右箭头 11"/>
          <p:cNvSpPr/>
          <p:nvPr/>
        </p:nvSpPr>
        <p:spPr>
          <a:xfrm>
            <a:off x="1764030" y="5157470"/>
            <a:ext cx="504190" cy="503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7615" y="288925"/>
            <a:ext cx="1407795" cy="5835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noProof="1" smtClean="0">
                <a:ln w="0"/>
                <a:solidFill>
                  <a:srgbClr val="70AD47">
                    <a:lumMod val="50000"/>
                  </a:srgbClr>
                </a:solidFill>
                <a:latin typeface="微软雅黑" panose="020B0503020204020204" pitchFamily="34" charset="-122"/>
              </a:rPr>
              <a:t>爬山中</a:t>
            </a:r>
            <a:endParaRPr lang="zh-CN" altLang="en-US" sz="3200" b="1" noProof="1">
              <a:ln w="0"/>
              <a:solidFill>
                <a:srgbClr val="70AD47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9644" y="1036639"/>
            <a:ext cx="7041356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zh-CN" altLang="en-US" sz="2800" noProof="1">
                <a:solidFill>
                  <a:prstClr val="black"/>
                </a:solidFill>
                <a:latin typeface="微软雅黑" panose="020B0503020204020204" pitchFamily="34" charset="-122"/>
              </a:rPr>
              <a:t>       我</a:t>
            </a:r>
            <a:r>
              <a:rPr lang="zh-CN" altLang="en-US" sz="2800" noProof="1">
                <a:solidFill>
                  <a:srgbClr val="FF0000"/>
                </a:solidFill>
                <a:latin typeface="微软雅黑" panose="020B0503020204020204" pitchFamily="34" charset="-122"/>
              </a:rPr>
              <a:t>奋力</a:t>
            </a:r>
            <a:r>
              <a:rPr lang="zh-CN" altLang="en-US" sz="2800" noProof="1">
                <a:solidFill>
                  <a:prstClr val="black"/>
                </a:solidFill>
                <a:latin typeface="微软雅黑" panose="020B0503020204020204" pitchFamily="34" charset="-122"/>
              </a:rPr>
              <a:t>向峰顶爬去，</a:t>
            </a:r>
            <a:r>
              <a:rPr lang="zh-CN" altLang="en-US" sz="2800" noProof="1">
                <a:solidFill>
                  <a:srgbClr val="70AD47">
                    <a:lumMod val="75000"/>
                  </a:srgbClr>
                </a:solidFill>
                <a:latin typeface="微软雅黑" panose="020B0503020204020204" pitchFamily="34" charset="-122"/>
              </a:rPr>
              <a:t>一会儿</a:t>
            </a:r>
            <a:r>
              <a:rPr lang="zh-CN" altLang="en-US" sz="2800" noProof="1">
                <a:solidFill>
                  <a:srgbClr val="FF0000"/>
                </a:solidFill>
                <a:latin typeface="微软雅黑" panose="020B0503020204020204" pitchFamily="34" charset="-122"/>
              </a:rPr>
              <a:t>攀着铁链</a:t>
            </a:r>
            <a:r>
              <a:rPr lang="zh-CN" altLang="en-US" sz="2800" noProof="1">
                <a:solidFill>
                  <a:prstClr val="black"/>
                </a:solidFill>
                <a:latin typeface="微软雅黑" panose="020B0503020204020204" pitchFamily="34" charset="-122"/>
              </a:rPr>
              <a:t>上，</a:t>
            </a:r>
            <a:r>
              <a:rPr lang="zh-CN" altLang="en-US" sz="2800" noProof="1">
                <a:solidFill>
                  <a:srgbClr val="70AD47">
                    <a:lumMod val="75000"/>
                  </a:srgbClr>
                </a:solidFill>
                <a:latin typeface="微软雅黑" panose="020B0503020204020204" pitchFamily="34" charset="-122"/>
              </a:rPr>
              <a:t>一会儿</a:t>
            </a:r>
            <a:r>
              <a:rPr lang="zh-CN" altLang="en-US" sz="2800" noProof="1">
                <a:solidFill>
                  <a:srgbClr val="FF0000"/>
                </a:solidFill>
                <a:latin typeface="微软雅黑" panose="020B0503020204020204" pitchFamily="34" charset="-122"/>
              </a:rPr>
              <a:t>手脚并用</a:t>
            </a:r>
            <a:r>
              <a:rPr lang="zh-CN" altLang="en-US" sz="2800" noProof="1">
                <a:solidFill>
                  <a:prstClr val="black"/>
                </a:solidFill>
                <a:latin typeface="微软雅黑" panose="020B0503020204020204" pitchFamily="34" charset="-122"/>
              </a:rPr>
              <a:t>向上爬，像小猴子一</a:t>
            </a:r>
            <a:r>
              <a:rPr lang="zh-CN" altLang="en-US" sz="2800" noProof="1" smtClean="0">
                <a:solidFill>
                  <a:prstClr val="black"/>
                </a:solidFill>
                <a:latin typeface="微软雅黑" panose="020B0503020204020204" pitchFamily="34" charset="-122"/>
              </a:rPr>
              <a:t>样</a:t>
            </a:r>
            <a:r>
              <a:rPr lang="en-US" altLang="zh-CN" sz="2800" noProof="1" smtClean="0">
                <a:solidFill>
                  <a:prstClr val="black"/>
                </a:solidFill>
                <a:latin typeface="微软雅黑" panose="020B0503020204020204" pitchFamily="34" charset="-122"/>
              </a:rPr>
              <a:t>……</a:t>
            </a:r>
            <a:endParaRPr lang="zh-CN" altLang="en-US" sz="2800" noProof="1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 bwMode="auto">
          <a:xfrm>
            <a:off x="945357" y="4298789"/>
            <a:ext cx="2712244" cy="1414778"/>
            <a:chOff x="4976664" y="2388816"/>
            <a:chExt cx="1597191" cy="590684"/>
          </a:xfrm>
        </p:grpSpPr>
        <p:sp>
          <p:nvSpPr>
            <p:cNvPr id="5" name="流程图: 资料带 4"/>
            <p:cNvSpPr/>
            <p:nvPr/>
          </p:nvSpPr>
          <p:spPr>
            <a:xfrm>
              <a:off x="5004009" y="2388816"/>
              <a:ext cx="1569846" cy="457993"/>
            </a:xfrm>
            <a:prstGeom prst="flowChartPunchedTap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black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76664" y="2478956"/>
              <a:ext cx="1564238" cy="50054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600" b="1" noProof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爬天都峰</a:t>
              </a:r>
              <a:r>
                <a:rPr lang="zh-CN" altLang="en-US" sz="3600" b="1" noProof="1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的困难不</a:t>
              </a:r>
              <a:r>
                <a:rPr lang="zh-CN" altLang="en-US" sz="3600" b="1" noProof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容易</a:t>
              </a:r>
              <a:endParaRPr lang="en-US" altLang="zh-CN" sz="3600" b="1" noProof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671536" y="2196782"/>
            <a:ext cx="3588544" cy="34769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  <a:headEnd/>
            <a:tailEnd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" name="线形标注 1 7"/>
          <p:cNvSpPr/>
          <p:nvPr/>
        </p:nvSpPr>
        <p:spPr>
          <a:xfrm>
            <a:off x="285720" y="2143116"/>
            <a:ext cx="1500198" cy="714380"/>
          </a:xfrm>
          <a:prstGeom prst="borderCallout1">
            <a:avLst>
              <a:gd name="adj1" fmla="val 47083"/>
              <a:gd name="adj2" fmla="val 101296"/>
              <a:gd name="adj3" fmla="val -92332"/>
              <a:gd name="adj4" fmla="val 133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用尽全力</a:t>
            </a:r>
            <a:endParaRPr lang="zh-CN" alt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975122" y="1482726"/>
            <a:ext cx="7071122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prstClr val="black"/>
                </a:solidFill>
                <a:latin typeface="微软雅黑" panose="020B0503020204020204" pitchFamily="34" charset="-122"/>
              </a:rPr>
              <a:t>       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</a:rPr>
              <a:t>爬呀爬，我和老爷爷，还有爸爸，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</a:rPr>
              <a:t>终于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</a:rPr>
              <a:t>都爬上了天都峰顶。</a:t>
            </a:r>
            <a:endParaRPr lang="zh-CN" altLang="en-US" sz="28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" name="组合 12"/>
          <p:cNvGrpSpPr/>
          <p:nvPr/>
        </p:nvGrpSpPr>
        <p:grpSpPr bwMode="auto">
          <a:xfrm>
            <a:off x="1928794" y="2143116"/>
            <a:ext cx="5347097" cy="3357563"/>
            <a:chOff x="6840753" y="3108440"/>
            <a:chExt cx="5108326" cy="2394001"/>
          </a:xfrm>
        </p:grpSpPr>
        <p:pic>
          <p:nvPicPr>
            <p:cNvPr id="22532" name="图片 4" descr="图片11，。，。，.pn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6840753" y="3108440"/>
              <a:ext cx="5108326" cy="2394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3" name="矩形 5"/>
            <p:cNvSpPr>
              <a:spLocks noChangeArrowheads="1"/>
            </p:cNvSpPr>
            <p:nvPr/>
          </p:nvSpPr>
          <p:spPr bwMode="auto">
            <a:xfrm>
              <a:off x="7989823" y="3766080"/>
              <a:ext cx="3505413" cy="1119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“终于”一词说明我和</a:t>
              </a:r>
              <a:r>
                <a:rPr lang="zh-CN" altLang="en-US" sz="3200" b="1" dirty="0" smtClean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老爷爷登上</a:t>
              </a:r>
              <a:r>
                <a:rPr lang="zh-CN" altLang="en-US" sz="3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山顶的不容易。</a:t>
              </a:r>
              <a:endParaRPr lang="zh-CN" altLang="en-US" sz="3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u=2681069934,4112486845&amp;fm=26&amp;gp=0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44843" y="896938"/>
            <a:ext cx="6428185" cy="539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11"/>
          <p:cNvGrpSpPr/>
          <p:nvPr/>
        </p:nvGrpSpPr>
        <p:grpSpPr bwMode="auto">
          <a:xfrm>
            <a:off x="4043363" y="439738"/>
            <a:ext cx="3314718" cy="2286000"/>
            <a:chOff x="-339773" y="643222"/>
            <a:chExt cx="5647036" cy="4646496"/>
          </a:xfrm>
        </p:grpSpPr>
        <p:sp>
          <p:nvSpPr>
            <p:cNvPr id="5" name="云形标注 4"/>
            <p:cNvSpPr/>
            <p:nvPr/>
          </p:nvSpPr>
          <p:spPr>
            <a:xfrm>
              <a:off x="-339773" y="643222"/>
              <a:ext cx="5630778" cy="4646496"/>
            </a:xfrm>
            <a:prstGeom prst="cloudCallout">
              <a:avLst>
                <a:gd name="adj1" fmla="val -16036"/>
                <a:gd name="adj2" fmla="val 75241"/>
              </a:avLst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23557" name="文本框 12"/>
            <p:cNvSpPr txBox="1">
              <a:spLocks noChangeArrowheads="1"/>
            </p:cNvSpPr>
            <p:nvPr/>
          </p:nvSpPr>
          <p:spPr bwMode="auto">
            <a:xfrm>
              <a:off x="128644" y="1209426"/>
              <a:ext cx="5178619" cy="3941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谢谢你啦，小朋友。要不是你的勇气鼓舞我，我还下不了决心哩！现在</a:t>
              </a:r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居然</a:t>
              </a:r>
              <a:r>
                <a:rPr lang="zh-CN" altLang="en-US" sz="2400" b="1" dirty="0" smtClean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爬</a:t>
              </a:r>
              <a:endParaRPr lang="en-US" altLang="zh-CN" sz="24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b="1" dirty="0" smtClean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   </a:t>
              </a:r>
              <a:r>
                <a:rPr lang="zh-CN" altLang="en-US" sz="2400" b="1" dirty="0" smtClean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上</a:t>
              </a:r>
              <a:r>
                <a:rPr lang="zh-CN" altLang="en-US" sz="24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来了</a:t>
              </a:r>
              <a:endPara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4" name="组合 11"/>
          <p:cNvGrpSpPr/>
          <p:nvPr/>
        </p:nvGrpSpPr>
        <p:grpSpPr bwMode="auto">
          <a:xfrm>
            <a:off x="276225" y="711200"/>
            <a:ext cx="3305175" cy="2116138"/>
            <a:chOff x="-339773" y="919018"/>
            <a:chExt cx="5630778" cy="4301865"/>
          </a:xfrm>
        </p:grpSpPr>
        <p:sp>
          <p:nvSpPr>
            <p:cNvPr id="8" name="云形标注 7"/>
            <p:cNvSpPr/>
            <p:nvPr/>
          </p:nvSpPr>
          <p:spPr>
            <a:xfrm>
              <a:off x="-339773" y="919018"/>
              <a:ext cx="5630778" cy="4301865"/>
            </a:xfrm>
            <a:prstGeom prst="cloudCallout">
              <a:avLst>
                <a:gd name="adj1" fmla="val 49362"/>
                <a:gd name="adj2" fmla="val 96603"/>
              </a:avLst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endParaRPr lang="zh-CN" altLang="en-US" noProof="1">
                <a:solidFill>
                  <a:prstClr val="white"/>
                </a:solidFill>
              </a:endParaRPr>
            </a:p>
          </p:txBody>
        </p:sp>
        <p:sp>
          <p:nvSpPr>
            <p:cNvPr id="23560" name="文本框 12"/>
            <p:cNvSpPr txBox="1">
              <a:spLocks noChangeArrowheads="1"/>
            </p:cNvSpPr>
            <p:nvPr/>
          </p:nvSpPr>
          <p:spPr bwMode="auto">
            <a:xfrm>
              <a:off x="163219" y="1510352"/>
              <a:ext cx="4868142" cy="3190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不，老爷爷，我是看您也要爬天都峰，才有勇气向上爬的！我应该谢谢您！</a:t>
              </a:r>
              <a:endPara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0" name="线形标注 1 9"/>
          <p:cNvSpPr/>
          <p:nvPr/>
        </p:nvSpPr>
        <p:spPr>
          <a:xfrm>
            <a:off x="7143768" y="2506664"/>
            <a:ext cx="1702594" cy="2505075"/>
          </a:xfrm>
          <a:prstGeom prst="borderCallout1">
            <a:avLst>
              <a:gd name="adj1" fmla="val -10888"/>
              <a:gd name="adj2" fmla="val -64420"/>
              <a:gd name="adj3" fmla="val 499"/>
              <a:gd name="adj4" fmla="val 35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600" b="1" noProof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说明老爷爷没有想到自己能爬上峰顶，但确实做到了。</a:t>
            </a:r>
            <a:endParaRPr lang="zh-CN" altLang="en-US" sz="2600" noProof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组合 10"/>
          <p:cNvGrpSpPr/>
          <p:nvPr/>
        </p:nvGrpSpPr>
        <p:grpSpPr bwMode="auto">
          <a:xfrm>
            <a:off x="-223203" y="4307204"/>
            <a:ext cx="4157683" cy="2581277"/>
            <a:chOff x="-474288" y="2251250"/>
            <a:chExt cx="6406989" cy="4331999"/>
          </a:xfrm>
        </p:grpSpPr>
        <p:pic>
          <p:nvPicPr>
            <p:cNvPr id="24583" name="图片 7" descr="图片8。，。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74288" y="2251250"/>
              <a:ext cx="6406989" cy="4331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4" name="TextBox 8"/>
            <p:cNvSpPr txBox="1">
              <a:spLocks noChangeArrowheads="1"/>
            </p:cNvSpPr>
            <p:nvPr/>
          </p:nvSpPr>
          <p:spPr bwMode="auto">
            <a:xfrm>
              <a:off x="-36070" y="4102896"/>
              <a:ext cx="5530387" cy="2350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lnSpc>
                  <a:spcPts val="336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   </a:t>
              </a:r>
              <a:r>
                <a:rPr lang="zh-CN" altLang="en-US" b="1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 “我”爬山的勇气使老爷爷增添了勇气，老爷爷爬山的勇气又使“我”增强了爬山的信心。</a:t>
              </a:r>
              <a:endPara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7" name="组合 13"/>
          <p:cNvGrpSpPr/>
          <p:nvPr/>
        </p:nvGrpSpPr>
        <p:grpSpPr>
          <a:xfrm>
            <a:off x="60960" y="1125220"/>
            <a:ext cx="5086350" cy="3181350"/>
            <a:chOff x="96" y="1772"/>
            <a:chExt cx="8010" cy="5010"/>
          </a:xfrm>
        </p:grpSpPr>
        <p:sp>
          <p:nvSpPr>
            <p:cNvPr id="9" name="流程图: 可选过程 8"/>
            <p:cNvSpPr/>
            <p:nvPr/>
          </p:nvSpPr>
          <p:spPr>
            <a:xfrm>
              <a:off x="96" y="4854"/>
              <a:ext cx="3768" cy="1929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想一想：为什么这一老一小要互相道谢呢？</a:t>
              </a:r>
              <a:endParaRPr lang="zh-CN" altLang="en-US" sz="2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 flipV="1">
              <a:off x="2378" y="3926"/>
              <a:ext cx="627" cy="8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V="1">
              <a:off x="2396" y="1772"/>
              <a:ext cx="5711" cy="303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矩形 14"/>
          <p:cNvSpPr/>
          <p:nvPr/>
        </p:nvSpPr>
        <p:spPr>
          <a:xfrm>
            <a:off x="275924" y="43795"/>
            <a:ext cx="2224405" cy="5835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noProof="1" smtClean="0">
                <a:ln w="0"/>
                <a:solidFill>
                  <a:srgbClr val="70AD47">
                    <a:lumMod val="50000"/>
                  </a:srgbClr>
                </a:solidFill>
                <a:latin typeface="微软雅黑" panose="020B0503020204020204" pitchFamily="34" charset="-122"/>
              </a:rPr>
              <a:t>爬上顶峰后</a:t>
            </a:r>
            <a:endParaRPr lang="zh-CN" altLang="en-US" sz="3200" b="1" noProof="1">
              <a:ln w="0"/>
              <a:solidFill>
                <a:srgbClr val="70AD47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127.xml><?xml version="1.0" encoding="utf-8"?>
<p:tagLst xmlns:p="http://schemas.openxmlformats.org/presentationml/2006/main">
  <p:tag name="KSO_WM_SLIDE_MODEL_TYPE" val="cover"/>
</p:tagLst>
</file>

<file path=ppt/tags/tag128.xml><?xml version="1.0" encoding="utf-8"?>
<p:tagLst xmlns:p="http://schemas.openxmlformats.org/presentationml/2006/main">
  <p:tag name="commondata" val="eyJoZGlkIjoiMmYwNzFmZGNhYTZkYmI1MWZhZjM1ZDA4NDE3N2IyN2QifQ==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爬天都峰</Template>
  <TotalTime>0</TotalTime>
  <Words>1168</Words>
  <Application>WPS 演示</Application>
  <PresentationFormat>全屏显示(4:3)</PresentationFormat>
  <Paragraphs>119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Wingdings 2</vt:lpstr>
      <vt:lpstr>微软雅黑</vt:lpstr>
      <vt:lpstr>黑体</vt:lpstr>
      <vt:lpstr>楷体</vt:lpstr>
      <vt:lpstr>Constantia</vt:lpstr>
      <vt:lpstr>Arial Unicode MS</vt:lpstr>
      <vt:lpstr>隶书</vt:lpstr>
      <vt:lpstr>Calibri</vt:lpstr>
      <vt:lpstr>流畅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学习了这篇课文你有什么体会？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lixin</dc:creator>
  <cp:lastModifiedBy>羊羊羊_虽然我只是杨</cp:lastModifiedBy>
  <cp:revision>3</cp:revision>
  <dcterms:created xsi:type="dcterms:W3CDTF">2020-11-15T04:57:00Z</dcterms:created>
  <dcterms:modified xsi:type="dcterms:W3CDTF">2023-11-21T04:21:21Z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A9524973E0054ADAA94678982FE5ACED_13</vt:lpwstr>
  </property>
  <property fmtid="{D5CDD505-2E9C-101B-9397-08002B2CF9AE}" pid="3" name="KSOProductBuildVer">
    <vt:lpwstr>2052-12.1.0.15712</vt:lpwstr>
  </property>
</Properties>
</file>